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8"/>
  </p:notesMasterIdLst>
  <p:sldIdLst>
    <p:sldId id="256" r:id="rId2"/>
    <p:sldId id="310" r:id="rId3"/>
    <p:sldId id="415" r:id="rId4"/>
    <p:sldId id="308" r:id="rId5"/>
    <p:sldId id="307" r:id="rId6"/>
    <p:sldId id="306" r:id="rId7"/>
    <p:sldId id="313" r:id="rId8"/>
    <p:sldId id="312" r:id="rId9"/>
    <p:sldId id="311" r:id="rId10"/>
    <p:sldId id="305" r:id="rId11"/>
    <p:sldId id="316" r:id="rId12"/>
    <p:sldId id="317" r:id="rId13"/>
    <p:sldId id="319" r:id="rId14"/>
    <p:sldId id="318" r:id="rId15"/>
    <p:sldId id="320" r:id="rId16"/>
    <p:sldId id="325" r:id="rId17"/>
    <p:sldId id="483" r:id="rId18"/>
    <p:sldId id="324" r:id="rId19"/>
    <p:sldId id="323" r:id="rId20"/>
    <p:sldId id="322" r:id="rId21"/>
    <p:sldId id="321" r:id="rId22"/>
    <p:sldId id="359" r:id="rId23"/>
    <p:sldId id="330" r:id="rId24"/>
    <p:sldId id="328" r:id="rId25"/>
    <p:sldId id="329" r:id="rId26"/>
    <p:sldId id="326" r:id="rId27"/>
    <p:sldId id="332" r:id="rId28"/>
    <p:sldId id="331" r:id="rId29"/>
    <p:sldId id="327" r:id="rId30"/>
    <p:sldId id="361" r:id="rId31"/>
    <p:sldId id="360" r:id="rId32"/>
    <p:sldId id="333" r:id="rId33"/>
    <p:sldId id="334" r:id="rId34"/>
    <p:sldId id="335" r:id="rId35"/>
    <p:sldId id="336" r:id="rId36"/>
    <p:sldId id="309" r:id="rId37"/>
    <p:sldId id="269" r:id="rId38"/>
    <p:sldId id="270" r:id="rId39"/>
    <p:sldId id="362" r:id="rId40"/>
    <p:sldId id="363" r:id="rId41"/>
    <p:sldId id="271" r:id="rId42"/>
    <p:sldId id="272" r:id="rId43"/>
    <p:sldId id="273" r:id="rId44"/>
    <p:sldId id="274" r:id="rId45"/>
    <p:sldId id="364" r:id="rId46"/>
    <p:sldId id="261" r:id="rId47"/>
    <p:sldId id="259" r:id="rId48"/>
    <p:sldId id="367" r:id="rId49"/>
    <p:sldId id="366" r:id="rId50"/>
    <p:sldId id="365" r:id="rId51"/>
    <p:sldId id="292" r:id="rId52"/>
    <p:sldId id="369" r:id="rId53"/>
    <p:sldId id="368" r:id="rId54"/>
    <p:sldId id="257" r:id="rId55"/>
    <p:sldId id="338" r:id="rId56"/>
    <p:sldId id="426" r:id="rId57"/>
    <p:sldId id="425" r:id="rId58"/>
    <p:sldId id="424" r:id="rId59"/>
    <p:sldId id="423" r:id="rId60"/>
    <p:sldId id="422" r:id="rId61"/>
    <p:sldId id="421" r:id="rId62"/>
    <p:sldId id="420" r:id="rId63"/>
    <p:sldId id="419" r:id="rId64"/>
    <p:sldId id="418" r:id="rId65"/>
    <p:sldId id="417" r:id="rId66"/>
    <p:sldId id="416" r:id="rId67"/>
    <p:sldId id="337" r:id="rId68"/>
    <p:sldId id="342" r:id="rId69"/>
    <p:sldId id="341" r:id="rId70"/>
    <p:sldId id="340" r:id="rId71"/>
    <p:sldId id="339" r:id="rId72"/>
    <p:sldId id="291" r:id="rId73"/>
    <p:sldId id="427" r:id="rId74"/>
    <p:sldId id="375" r:id="rId75"/>
    <p:sldId id="374" r:id="rId76"/>
    <p:sldId id="399" r:id="rId77"/>
    <p:sldId id="373" r:id="rId78"/>
    <p:sldId id="400" r:id="rId79"/>
    <p:sldId id="401" r:id="rId80"/>
    <p:sldId id="435" r:id="rId81"/>
    <p:sldId id="372" r:id="rId82"/>
    <p:sldId id="440" r:id="rId83"/>
    <p:sldId id="371" r:id="rId84"/>
    <p:sldId id="457" r:id="rId85"/>
    <p:sldId id="456" r:id="rId86"/>
    <p:sldId id="458" r:id="rId87"/>
    <p:sldId id="455" r:id="rId88"/>
    <p:sldId id="459" r:id="rId89"/>
    <p:sldId id="454" r:id="rId90"/>
    <p:sldId id="293" r:id="rId91"/>
    <p:sldId id="460" r:id="rId92"/>
    <p:sldId id="453" r:id="rId93"/>
    <p:sldId id="461" r:id="rId94"/>
    <p:sldId id="462" r:id="rId95"/>
    <p:sldId id="452" r:id="rId96"/>
    <p:sldId id="463" r:id="rId97"/>
    <p:sldId id="451" r:id="rId98"/>
    <p:sldId id="448" r:id="rId99"/>
    <p:sldId id="296" r:id="rId100"/>
    <p:sldId id="449" r:id="rId101"/>
    <p:sldId id="450" r:id="rId102"/>
    <p:sldId id="485" r:id="rId103"/>
    <p:sldId id="493" r:id="rId104"/>
    <p:sldId id="492" r:id="rId105"/>
    <p:sldId id="491" r:id="rId106"/>
    <p:sldId id="490" r:id="rId107"/>
    <p:sldId id="489" r:id="rId108"/>
    <p:sldId id="488" r:id="rId109"/>
    <p:sldId id="486" r:id="rId110"/>
    <p:sldId id="484" r:id="rId111"/>
    <p:sldId id="496" r:id="rId112"/>
    <p:sldId id="497" r:id="rId113"/>
    <p:sldId id="495" r:id="rId114"/>
    <p:sldId id="494" r:id="rId115"/>
    <p:sldId id="487" r:id="rId116"/>
    <p:sldId id="343" r:id="rId117"/>
    <p:sldId id="344" r:id="rId118"/>
    <p:sldId id="345" r:id="rId119"/>
    <p:sldId id="260" r:id="rId120"/>
    <p:sldId id="405" r:id="rId121"/>
    <p:sldId id="447" r:id="rId122"/>
    <p:sldId id="446" r:id="rId123"/>
    <p:sldId id="445" r:id="rId124"/>
    <p:sldId id="443" r:id="rId125"/>
    <p:sldId id="442" r:id="rId126"/>
    <p:sldId id="406" r:id="rId127"/>
    <p:sldId id="444" r:id="rId128"/>
    <p:sldId id="441" r:id="rId129"/>
    <p:sldId id="384" r:id="rId130"/>
    <p:sldId id="383" r:id="rId131"/>
    <p:sldId id="382" r:id="rId132"/>
    <p:sldId id="381" r:id="rId133"/>
    <p:sldId id="380" r:id="rId134"/>
    <p:sldId id="379" r:id="rId135"/>
    <p:sldId id="378" r:id="rId136"/>
    <p:sldId id="377" r:id="rId137"/>
    <p:sldId id="258" r:id="rId138"/>
    <p:sldId id="376" r:id="rId139"/>
    <p:sldId id="388" r:id="rId140"/>
    <p:sldId id="387" r:id="rId141"/>
    <p:sldId id="402" r:id="rId142"/>
    <p:sldId id="386" r:id="rId143"/>
    <p:sldId id="385" r:id="rId144"/>
    <p:sldId id="262" r:id="rId145"/>
    <p:sldId id="404" r:id="rId146"/>
    <p:sldId id="429" r:id="rId147"/>
    <p:sldId id="430" r:id="rId148"/>
    <p:sldId id="395" r:id="rId149"/>
    <p:sldId id="393" r:id="rId150"/>
    <p:sldId id="392" r:id="rId151"/>
    <p:sldId id="391" r:id="rId152"/>
    <p:sldId id="390" r:id="rId153"/>
    <p:sldId id="389" r:id="rId154"/>
    <p:sldId id="267" r:id="rId155"/>
    <p:sldId id="475" r:id="rId156"/>
    <p:sldId id="476" r:id="rId157"/>
    <p:sldId id="407" r:id="rId158"/>
    <p:sldId id="408" r:id="rId159"/>
    <p:sldId id="264" r:id="rId160"/>
    <p:sldId id="437" r:id="rId161"/>
    <p:sldId id="397" r:id="rId162"/>
    <p:sldId id="396" r:id="rId163"/>
    <p:sldId id="409" r:id="rId164"/>
    <p:sldId id="410" r:id="rId165"/>
    <p:sldId id="265" r:id="rId166"/>
    <p:sldId id="398" r:id="rId167"/>
    <p:sldId id="411" r:id="rId168"/>
    <p:sldId id="412" r:id="rId169"/>
    <p:sldId id="266" r:id="rId170"/>
    <p:sldId id="474" r:id="rId171"/>
    <p:sldId id="477" r:id="rId172"/>
    <p:sldId id="472" r:id="rId173"/>
    <p:sldId id="471" r:id="rId174"/>
    <p:sldId id="470" r:id="rId175"/>
    <p:sldId id="469" r:id="rId176"/>
    <p:sldId id="439" r:id="rId177"/>
    <p:sldId id="478" r:id="rId178"/>
    <p:sldId id="479" r:id="rId179"/>
    <p:sldId id="480" r:id="rId180"/>
    <p:sldId id="481" r:id="rId181"/>
    <p:sldId id="356" r:id="rId182"/>
    <p:sldId id="354" r:id="rId183"/>
    <p:sldId id="352" r:id="rId184"/>
    <p:sldId id="357" r:id="rId185"/>
    <p:sldId id="358" r:id="rId186"/>
    <p:sldId id="297" r:id="rId18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59" autoAdjust="0"/>
    <p:restoredTop sz="94648"/>
  </p:normalViewPr>
  <p:slideViewPr>
    <p:cSldViewPr snapToGrid="0" snapToObjects="1">
      <p:cViewPr>
        <p:scale>
          <a:sx n="120" d="100"/>
          <a:sy n="120" d="100"/>
        </p:scale>
        <p:origin x="1136" y="10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notesMaster" Target="notesMasters/notesMaster1.xml"/><Relationship Id="rId189" Type="http://schemas.openxmlformats.org/officeDocument/2006/relationships/presProps" Target="presProp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viewProps" Target="viewProps.xml"/><Relationship Id="rId191" Type="http://schemas.openxmlformats.org/officeDocument/2006/relationships/theme" Target="theme/theme1.xml"/><Relationship Id="rId192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571F6-2D7C-FE43-A771-DABBE614C03B}" type="datetimeFigureOut">
              <a:rPr lang="en-US" smtClean="0"/>
              <a:t>5/23/17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BE15D-C365-6F44-846A-5592D1C50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91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49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68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15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12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BE15D-C365-6F44-846A-5592D1C5013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49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59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88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40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95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70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05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316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04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01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42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0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AB512-F0B6-0444-BB17-9F0C8E68236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54B11-22D0-DD4E-ACB1-3890873BD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351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emf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em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emf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emf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emf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emf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emf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9.emf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emf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emf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emf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9.emf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emf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9.emf"/><Relationship Id="rId5" Type="http://schemas.openxmlformats.org/officeDocument/2006/relationships/image" Target="../media/image52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emf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9.emf"/><Relationship Id="rId5" Type="http://schemas.openxmlformats.org/officeDocument/2006/relationships/image" Target="../media/image52.emf"/><Relationship Id="rId6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emf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emf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emf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emf"/><Relationship Id="rId3" Type="http://schemas.openxmlformats.org/officeDocument/2006/relationships/image" Target="../media/image58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30.emf"/><Relationship Id="rId5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emf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30.emf"/><Relationship Id="rId5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emf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30.emf"/><Relationship Id="rId5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emf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30.emf"/><Relationship Id="rId5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emf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30.emf"/><Relationship Id="rId5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emf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30.emf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emf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30.emf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emf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30.emf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emf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30.emf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30.emf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emf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gif"/><Relationship Id="rId3" Type="http://schemas.openxmlformats.org/officeDocument/2006/relationships/image" Target="../media/image5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Relationship Id="rId3" Type="http://schemas.openxmlformats.org/officeDocument/2006/relationships/image" Target="../media/image13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5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Relationship Id="rId3" Type="http://schemas.openxmlformats.org/officeDocument/2006/relationships/image" Target="../media/image18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Relationship Id="rId3" Type="http://schemas.openxmlformats.org/officeDocument/2006/relationships/image" Target="../media/image18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Relationship Id="rId3" Type="http://schemas.openxmlformats.org/officeDocument/2006/relationships/image" Target="../media/image18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gi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Relationship Id="rId3" Type="http://schemas.openxmlformats.org/officeDocument/2006/relationships/image" Target="../media/image18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Relationship Id="rId3" Type="http://schemas.openxmlformats.org/officeDocument/2006/relationships/image" Target="../media/image18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Relationship Id="rId3" Type="http://schemas.openxmlformats.org/officeDocument/2006/relationships/image" Target="../media/image18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Relationship Id="rId3" Type="http://schemas.openxmlformats.org/officeDocument/2006/relationships/image" Target="../media/image18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Relationship Id="rId3" Type="http://schemas.openxmlformats.org/officeDocument/2006/relationships/image" Target="../media/image18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Relationship Id="rId3" Type="http://schemas.openxmlformats.org/officeDocument/2006/relationships/image" Target="../media/image18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9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22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22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Relationship Id="rId3" Type="http://schemas.openxmlformats.org/officeDocument/2006/relationships/image" Target="../media/image23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3.emf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3.emf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24.emf"/><Relationship Id="rId5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emf"/><Relationship Id="rId3" Type="http://schemas.openxmlformats.org/officeDocument/2006/relationships/image" Target="../media/image18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emf"/><Relationship Id="rId3" Type="http://schemas.openxmlformats.org/officeDocument/2006/relationships/image" Target="../media/image36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emf"/><Relationship Id="rId3" Type="http://schemas.openxmlformats.org/officeDocument/2006/relationships/image" Target="../media/image36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emf"/><Relationship Id="rId3" Type="http://schemas.openxmlformats.org/officeDocument/2006/relationships/image" Target="../media/image36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emf"/><Relationship Id="rId3" Type="http://schemas.openxmlformats.org/officeDocument/2006/relationships/image" Target="../media/image35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common neural basis for </a:t>
            </a:r>
            <a:br>
              <a:rPr lang="en-US" dirty="0" smtClean="0"/>
            </a:br>
            <a:r>
              <a:rPr lang="en-US" dirty="0" smtClean="0"/>
              <a:t>contrast and motion coherence discrimination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91550" y="5333905"/>
            <a:ext cx="3384929" cy="1333477"/>
          </a:xfrm>
        </p:spPr>
        <p:txBody>
          <a:bodyPr/>
          <a:lstStyle/>
          <a:p>
            <a:r>
              <a:rPr lang="en-US" dirty="0" smtClean="0"/>
              <a:t>Dan </a:t>
            </a:r>
            <a:r>
              <a:rPr lang="en-US" dirty="0" err="1" smtClean="0"/>
              <a:t>Birman</a:t>
            </a:r>
            <a:endParaRPr lang="en-US" dirty="0" smtClean="0"/>
          </a:p>
          <a:p>
            <a:r>
              <a:rPr lang="en-US" dirty="0" err="1" smtClean="0"/>
              <a:t>Frisem</a:t>
            </a:r>
            <a:r>
              <a:rPr lang="en-US" dirty="0" smtClean="0"/>
              <a:t> 2017-06-26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-304800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903224" y="2408275"/>
            <a:ext cx="3757217" cy="1041991"/>
            <a:chOff x="1903224" y="2408275"/>
            <a:chExt cx="3757217" cy="1041991"/>
          </a:xfrm>
        </p:grpSpPr>
        <p:sp>
          <p:nvSpPr>
            <p:cNvPr id="17" name="Oval 16"/>
            <p:cNvSpPr/>
            <p:nvPr/>
          </p:nvSpPr>
          <p:spPr>
            <a:xfrm>
              <a:off x="1903224" y="2408275"/>
              <a:ext cx="1041991" cy="104199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>
              <a:stCxn id="18" idx="0"/>
            </p:cNvCxnSpPr>
            <p:nvPr/>
          </p:nvCxnSpPr>
          <p:spPr>
            <a:xfrm>
              <a:off x="2424220" y="2408275"/>
              <a:ext cx="3221665" cy="95161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8" idx="4"/>
            </p:cNvCxnSpPr>
            <p:nvPr/>
          </p:nvCxnSpPr>
          <p:spPr>
            <a:xfrm flipV="1">
              <a:off x="2424220" y="3359889"/>
              <a:ext cx="3236221" cy="9037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942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76560" y="3094074"/>
            <a:ext cx="2740259" cy="10106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66914" y="2588758"/>
            <a:ext cx="2740259" cy="10106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86744" y="3026960"/>
            <a:ext cx="2740259" cy="10106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8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7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5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35396" y="3198168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7615875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72" y="541321"/>
            <a:ext cx="2463193" cy="22571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35396" y="3198168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6082985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72" y="541321"/>
            <a:ext cx="2463193" cy="22571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932" y="512430"/>
            <a:ext cx="2768600" cy="2286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35396" y="3198168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767603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72" y="541321"/>
            <a:ext cx="2463193" cy="22571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932" y="512430"/>
            <a:ext cx="2768600" cy="2286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425927" y="4282502"/>
                <a:ext cx="201112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𝑠𝑙𝑜𝑝𝑒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927" y="4282502"/>
                <a:ext cx="2011128" cy="298415"/>
              </a:xfrm>
              <a:prstGeom prst="rect">
                <a:avLst/>
              </a:prstGeom>
              <a:blipFill rotWithShape="0">
                <a:blip r:embed="rId4"/>
                <a:stretch>
                  <a:fillRect l="-2121" t="-2083" r="-606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5036289" y="5051828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52365" y="5123963"/>
            <a:ext cx="17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Feature strength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35396" y="3198168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531943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72" y="541321"/>
            <a:ext cx="2463193" cy="22571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932" y="512430"/>
            <a:ext cx="2768600" cy="2286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425927" y="4282502"/>
                <a:ext cx="201112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𝑠𝑙𝑜𝑝𝑒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927" y="4282502"/>
                <a:ext cx="2011128" cy="298415"/>
              </a:xfrm>
              <a:prstGeom prst="rect">
                <a:avLst/>
              </a:prstGeom>
              <a:blipFill rotWithShape="0">
                <a:blip r:embed="rId4"/>
                <a:stretch>
                  <a:fillRect l="-2121" t="-2083" r="-606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 flipV="1">
            <a:off x="5197208" y="4059571"/>
            <a:ext cx="1299825" cy="744279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036289" y="5051828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52365" y="5123963"/>
            <a:ext cx="17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Feature strength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35396" y="3198168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341874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72" y="541321"/>
            <a:ext cx="2463193" cy="22571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932" y="512430"/>
            <a:ext cx="2768600" cy="2286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425927" y="4282502"/>
                <a:ext cx="201112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𝑠𝑙𝑜𝑝𝑒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927" y="4282502"/>
                <a:ext cx="2011128" cy="298415"/>
              </a:xfrm>
              <a:prstGeom prst="rect">
                <a:avLst/>
              </a:prstGeom>
              <a:blipFill rotWithShape="0">
                <a:blip r:embed="rId4"/>
                <a:stretch>
                  <a:fillRect l="-2121" t="-2083" r="-606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 flipV="1">
            <a:off x="5197208" y="4059571"/>
            <a:ext cx="1299825" cy="744279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036289" y="5051828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052365" y="5123963"/>
            <a:ext cx="17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Feature strength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435396" y="3198168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83882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72" y="541321"/>
            <a:ext cx="2463193" cy="22571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932" y="512430"/>
            <a:ext cx="2768600" cy="2286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425927" y="4282502"/>
                <a:ext cx="201112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𝑠𝑙𝑜𝑝𝑒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927" y="4282502"/>
                <a:ext cx="2011128" cy="298415"/>
              </a:xfrm>
              <a:prstGeom prst="rect">
                <a:avLst/>
              </a:prstGeom>
              <a:blipFill rotWithShape="0">
                <a:blip r:embed="rId4"/>
                <a:stretch>
                  <a:fillRect l="-2121" t="-2083" r="-606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2272488" y="5295804"/>
                <a:ext cx="2318006" cy="642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50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bSup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2488" y="5295804"/>
                <a:ext cx="2318006" cy="64254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 flipV="1">
            <a:off x="5197208" y="4059571"/>
            <a:ext cx="1299825" cy="744279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046922" y="6051289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062998" y="6123424"/>
            <a:ext cx="17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Feature strength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435396" y="3198168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3011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256" y="4192772"/>
            <a:ext cx="2804158" cy="1286540"/>
          </a:xfrm>
          <a:prstGeom prst="rect">
            <a:avLst/>
          </a:prstGeom>
        </p:spPr>
      </p:pic>
      <p:pic>
        <p:nvPicPr>
          <p:cNvPr id="15" name="Picture 1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428" y="1408813"/>
            <a:ext cx="2804158" cy="1286540"/>
          </a:xfrm>
          <a:prstGeom prst="rect">
            <a:avLst/>
          </a:prstGeom>
        </p:spPr>
      </p:pic>
      <p:pic>
        <p:nvPicPr>
          <p:cNvPr id="16" name="Picture 15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18" y="5569689"/>
            <a:ext cx="2804158" cy="1286540"/>
          </a:xfrm>
          <a:prstGeom prst="rect">
            <a:avLst/>
          </a:prstGeom>
        </p:spPr>
      </p:pic>
      <p:pic>
        <p:nvPicPr>
          <p:cNvPr id="17" name="Picture 16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293" y="122273"/>
            <a:ext cx="2804158" cy="1286540"/>
          </a:xfrm>
          <a:prstGeom prst="rect">
            <a:avLst/>
          </a:prstGeom>
        </p:spPr>
      </p:pic>
      <p:sp>
        <p:nvSpPr>
          <p:cNvPr id="158" name="Oval 157"/>
          <p:cNvSpPr/>
          <p:nvPr/>
        </p:nvSpPr>
        <p:spPr>
          <a:xfrm>
            <a:off x="1903224" y="2408275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Connector 158"/>
          <p:cNvCxnSpPr>
            <a:stCxn id="159" idx="0"/>
          </p:cNvCxnSpPr>
          <p:nvPr/>
        </p:nvCxnSpPr>
        <p:spPr>
          <a:xfrm>
            <a:off x="2424220" y="2408275"/>
            <a:ext cx="3221665" cy="95161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59" idx="4"/>
          </p:cNvCxnSpPr>
          <p:nvPr/>
        </p:nvCxnSpPr>
        <p:spPr>
          <a:xfrm flipV="1">
            <a:off x="2424220" y="3359889"/>
            <a:ext cx="3236221" cy="9037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Oval 163"/>
          <p:cNvSpPr/>
          <p:nvPr/>
        </p:nvSpPr>
        <p:spPr>
          <a:xfrm>
            <a:off x="1750467" y="2323513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2118705" y="2785730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1580480" y="2884082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2201461" y="2400228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9" name="Straight Connector 168"/>
          <p:cNvCxnSpPr>
            <a:stCxn id="164" idx="0"/>
          </p:cNvCxnSpPr>
          <p:nvPr/>
        </p:nvCxnSpPr>
        <p:spPr>
          <a:xfrm flipV="1">
            <a:off x="2271463" y="727006"/>
            <a:ext cx="3371749" cy="159650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endCxn id="164" idx="4"/>
          </p:cNvCxnSpPr>
          <p:nvPr/>
        </p:nvCxnSpPr>
        <p:spPr>
          <a:xfrm flipH="1">
            <a:off x="2271463" y="737040"/>
            <a:ext cx="3371749" cy="262846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167" idx="0"/>
          </p:cNvCxnSpPr>
          <p:nvPr/>
        </p:nvCxnSpPr>
        <p:spPr>
          <a:xfrm flipV="1">
            <a:off x="2722457" y="2022773"/>
            <a:ext cx="1938844" cy="37745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endCxn id="167" idx="4"/>
          </p:cNvCxnSpPr>
          <p:nvPr/>
        </p:nvCxnSpPr>
        <p:spPr>
          <a:xfrm flipH="1">
            <a:off x="2722457" y="2030820"/>
            <a:ext cx="1952670" cy="141139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165" idx="0"/>
          </p:cNvCxnSpPr>
          <p:nvPr/>
        </p:nvCxnSpPr>
        <p:spPr>
          <a:xfrm>
            <a:off x="2639701" y="2785730"/>
            <a:ext cx="2562264" cy="196702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endCxn id="165" idx="4"/>
          </p:cNvCxnSpPr>
          <p:nvPr/>
        </p:nvCxnSpPr>
        <p:spPr>
          <a:xfrm flipH="1" flipV="1">
            <a:off x="2639701" y="3827721"/>
            <a:ext cx="2599474" cy="91424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66" idx="7"/>
          </p:cNvCxnSpPr>
          <p:nvPr/>
        </p:nvCxnSpPr>
        <p:spPr>
          <a:xfrm>
            <a:off x="2469875" y="3036678"/>
            <a:ext cx="3173337" cy="317628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66" idx="3"/>
          </p:cNvCxnSpPr>
          <p:nvPr/>
        </p:nvCxnSpPr>
        <p:spPr>
          <a:xfrm>
            <a:off x="1733076" y="3773477"/>
            <a:ext cx="3927365" cy="243948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83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72" y="541321"/>
            <a:ext cx="2463193" cy="22571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932" y="512430"/>
            <a:ext cx="2768600" cy="2286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425927" y="4282502"/>
                <a:ext cx="201112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𝑠𝑙𝑜𝑝𝑒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927" y="4282502"/>
                <a:ext cx="2011128" cy="298415"/>
              </a:xfrm>
              <a:prstGeom prst="rect">
                <a:avLst/>
              </a:prstGeom>
              <a:blipFill rotWithShape="0">
                <a:blip r:embed="rId4"/>
                <a:stretch>
                  <a:fillRect l="-2121" t="-2083" r="-606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2272488" y="5295804"/>
                <a:ext cx="2318006" cy="642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50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bSup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2488" y="5295804"/>
                <a:ext cx="2318006" cy="64254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1633" y="4935052"/>
            <a:ext cx="1295400" cy="10033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5197208" y="4059571"/>
            <a:ext cx="1299825" cy="744279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046922" y="6051289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062998" y="6123424"/>
            <a:ext cx="17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Feature strength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35396" y="3198168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188816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35395" y="47623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4412512" y="1762503"/>
            <a:ext cx="2851888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09063" y="1658679"/>
            <a:ext cx="1562986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90782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723900"/>
            <a:ext cx="5397500" cy="5397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5395" y="47623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4412512" y="1762503"/>
            <a:ext cx="2851888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09063" y="1658679"/>
            <a:ext cx="1562986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442216" y="2989886"/>
            <a:ext cx="2990481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5126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723900"/>
            <a:ext cx="5397500" cy="5397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5395" y="47623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4412512" y="1762503"/>
            <a:ext cx="2851888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09063" y="1658679"/>
            <a:ext cx="1562986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17583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723900"/>
            <a:ext cx="5397500" cy="5397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5395" y="47623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4763386" y="1796902"/>
            <a:ext cx="2030819" cy="3540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8486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35395" y="476233"/>
            <a:ext cx="627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Is the motion </a:t>
            </a:r>
            <a:r>
              <a:rPr lang="en-US" sz="2400" dirty="0" smtClean="0">
                <a:solidFill>
                  <a:schemeClr val="accent4"/>
                </a:solidFill>
              </a:rPr>
              <a:t>coherence </a:t>
            </a:r>
            <a:r>
              <a:rPr lang="en-US" sz="2400" dirty="0" smtClean="0"/>
              <a:t>response linear?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723900"/>
            <a:ext cx="53975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852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27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/>
              <a:t>Prediction and comparison to a behavioral measure of visibility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86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3500000">
            <a:off x="2637442" y="3368699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5400000">
            <a:off x="2046053" y="3744249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1093443" y="4514539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5400000">
            <a:off x="1716143" y="1638761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2214321" y="573637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5400000">
            <a:off x="3082766" y="2001457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5400000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5400000">
            <a:off x="715535" y="759840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5400000">
            <a:off x="2804772" y="14727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5400000">
            <a:off x="2920315" y="5694203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3500000">
            <a:off x="2797818" y="4596627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3500000">
            <a:off x="529924" y="3613569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3500000">
            <a:off x="825427" y="244981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13500000">
            <a:off x="2520376" y="1290719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13500000">
            <a:off x="1019659" y="5821902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3500000">
            <a:off x="1700078" y="2702454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 rot="5400000">
            <a:off x="675374" y="2143606"/>
            <a:ext cx="544352" cy="1204172"/>
            <a:chOff x="3760647" y="3167133"/>
            <a:chExt cx="544352" cy="1204172"/>
          </a:xfrm>
        </p:grpSpPr>
        <p:sp>
          <p:nvSpPr>
            <p:cNvPr id="55" name="Oval 5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/>
            <p:cNvCxnSpPr>
              <a:stCxn id="56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 rot="10800000">
            <a:off x="5180687" y="215232"/>
            <a:ext cx="3611564" cy="6467569"/>
            <a:chOff x="497864" y="397381"/>
            <a:chExt cx="3611564" cy="6467569"/>
          </a:xfrm>
        </p:grpSpPr>
        <p:grpSp>
          <p:nvGrpSpPr>
            <p:cNvPr id="105" name="Group 104"/>
            <p:cNvGrpSpPr/>
            <p:nvPr/>
          </p:nvGrpSpPr>
          <p:grpSpPr>
            <a:xfrm rot="13500000">
              <a:off x="2789842" y="3521099"/>
              <a:ext cx="890648" cy="890648"/>
              <a:chOff x="4849351" y="2820837"/>
              <a:chExt cx="890647" cy="890648"/>
            </a:xfrm>
          </p:grpSpPr>
          <p:sp>
            <p:nvSpPr>
              <p:cNvPr id="106" name="Oval 105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7" name="Straight Arrow Connector 106"/>
              <p:cNvCxnSpPr>
                <a:stCxn id="105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Group 107"/>
            <p:cNvGrpSpPr/>
            <p:nvPr/>
          </p:nvGrpSpPr>
          <p:grpSpPr>
            <a:xfrm rot="5400000">
              <a:off x="2198453" y="3896649"/>
              <a:ext cx="544352" cy="1204172"/>
              <a:chOff x="3760647" y="3167133"/>
              <a:chExt cx="544352" cy="1204172"/>
            </a:xfrm>
          </p:grpSpPr>
          <p:sp>
            <p:nvSpPr>
              <p:cNvPr id="109" name="Oval 108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Arrow Connector 109"/>
              <p:cNvCxnSpPr>
                <a:stCxn id="107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/>
            <p:cNvGrpSpPr/>
            <p:nvPr/>
          </p:nvGrpSpPr>
          <p:grpSpPr>
            <a:xfrm rot="5400000">
              <a:off x="1245843" y="4666939"/>
              <a:ext cx="544352" cy="1204172"/>
              <a:chOff x="3760647" y="3167133"/>
              <a:chExt cx="544352" cy="1204172"/>
            </a:xfrm>
          </p:grpSpPr>
          <p:sp>
            <p:nvSpPr>
              <p:cNvPr id="112" name="Oval 111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3" name="Straight Arrow Connector 112"/>
              <p:cNvCxnSpPr>
                <a:stCxn id="114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/>
          </p:nvGrpSpPr>
          <p:grpSpPr>
            <a:xfrm rot="5400000">
              <a:off x="1868543" y="1791161"/>
              <a:ext cx="544352" cy="1204172"/>
              <a:chOff x="3760647" y="3167133"/>
              <a:chExt cx="544352" cy="1204172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" name="Straight Arrow Connector 115"/>
              <p:cNvCxnSpPr>
                <a:stCxn id="118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Group 116"/>
            <p:cNvGrpSpPr/>
            <p:nvPr/>
          </p:nvGrpSpPr>
          <p:grpSpPr>
            <a:xfrm rot="5400000">
              <a:off x="2366721" y="726037"/>
              <a:ext cx="544352" cy="1204172"/>
              <a:chOff x="3760647" y="3167133"/>
              <a:chExt cx="544352" cy="1204172"/>
            </a:xfrm>
          </p:grpSpPr>
          <p:sp>
            <p:nvSpPr>
              <p:cNvPr id="118" name="Oval 117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Straight Arrow Connector 118"/>
              <p:cNvCxnSpPr>
                <a:stCxn id="122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/>
            <p:cNvGrpSpPr/>
            <p:nvPr/>
          </p:nvGrpSpPr>
          <p:grpSpPr>
            <a:xfrm rot="5400000">
              <a:off x="3235166" y="2153857"/>
              <a:ext cx="544352" cy="1204172"/>
              <a:chOff x="3760647" y="3167133"/>
              <a:chExt cx="544352" cy="1204172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2" name="Straight Arrow Connector 121"/>
              <p:cNvCxnSpPr>
                <a:stCxn id="125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2"/>
            <p:cNvGrpSpPr/>
            <p:nvPr/>
          </p:nvGrpSpPr>
          <p:grpSpPr>
            <a:xfrm rot="5400000">
              <a:off x="2470629" y="5170968"/>
              <a:ext cx="544352" cy="1204172"/>
              <a:chOff x="3760647" y="3167133"/>
              <a:chExt cx="544352" cy="1204172"/>
            </a:xfrm>
          </p:grpSpPr>
          <p:sp>
            <p:nvSpPr>
              <p:cNvPr id="124" name="Oval 123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5" name="Straight Arrow Connector 124"/>
              <p:cNvCxnSpPr>
                <a:stCxn id="128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6" name="Group 125"/>
            <p:cNvGrpSpPr/>
            <p:nvPr/>
          </p:nvGrpSpPr>
          <p:grpSpPr>
            <a:xfrm rot="5400000">
              <a:off x="867935" y="912240"/>
              <a:ext cx="544352" cy="1204172"/>
              <a:chOff x="3760647" y="3167133"/>
              <a:chExt cx="544352" cy="1204172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8" name="Straight Arrow Connector 127"/>
              <p:cNvCxnSpPr>
                <a:stCxn id="131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Group 128"/>
            <p:cNvGrpSpPr/>
            <p:nvPr/>
          </p:nvGrpSpPr>
          <p:grpSpPr>
            <a:xfrm rot="5400000">
              <a:off x="2957172" y="167127"/>
              <a:ext cx="544352" cy="1204172"/>
              <a:chOff x="3760647" y="3167133"/>
              <a:chExt cx="544352" cy="1204172"/>
            </a:xfrm>
          </p:grpSpPr>
          <p:sp>
            <p:nvSpPr>
              <p:cNvPr id="130" name="Oval 129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1" name="Straight Arrow Connector 130"/>
              <p:cNvCxnSpPr>
                <a:stCxn id="134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/>
            <p:cNvGrpSpPr/>
            <p:nvPr/>
          </p:nvGrpSpPr>
          <p:grpSpPr>
            <a:xfrm rot="5400000">
              <a:off x="3072715" y="5846603"/>
              <a:ext cx="544352" cy="1204172"/>
              <a:chOff x="3760647" y="3167133"/>
              <a:chExt cx="544352" cy="1204172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4" name="Straight Arrow Connector 133"/>
              <p:cNvCxnSpPr>
                <a:stCxn id="137" idx="4"/>
              </p:cNvCxnSpPr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5" name="Group 134"/>
            <p:cNvGrpSpPr/>
            <p:nvPr/>
          </p:nvGrpSpPr>
          <p:grpSpPr>
            <a:xfrm rot="13500000">
              <a:off x="2950218" y="4749027"/>
              <a:ext cx="890648" cy="890648"/>
              <a:chOff x="4849351" y="2820837"/>
              <a:chExt cx="890647" cy="890648"/>
            </a:xfrm>
          </p:grpSpPr>
          <p:sp>
            <p:nvSpPr>
              <p:cNvPr id="136" name="Oval 135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" name="Straight Arrow Connector 136"/>
              <p:cNvCxnSpPr>
                <a:stCxn id="140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oup 137"/>
            <p:cNvGrpSpPr/>
            <p:nvPr/>
          </p:nvGrpSpPr>
          <p:grpSpPr>
            <a:xfrm rot="13500000">
              <a:off x="682324" y="3765969"/>
              <a:ext cx="890648" cy="890648"/>
              <a:chOff x="4849351" y="2820837"/>
              <a:chExt cx="890647" cy="890648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0" name="Straight Arrow Connector 139"/>
              <p:cNvCxnSpPr>
                <a:stCxn id="143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Group 140"/>
            <p:cNvGrpSpPr/>
            <p:nvPr/>
          </p:nvGrpSpPr>
          <p:grpSpPr>
            <a:xfrm rot="13500000">
              <a:off x="977827" y="397381"/>
              <a:ext cx="890648" cy="890648"/>
              <a:chOff x="4849351" y="2820837"/>
              <a:chExt cx="890647" cy="890648"/>
            </a:xfrm>
          </p:grpSpPr>
          <p:sp>
            <p:nvSpPr>
              <p:cNvPr id="142" name="Oval 141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" name="Straight Arrow Connector 142"/>
              <p:cNvCxnSpPr>
                <a:stCxn id="146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Group 143"/>
            <p:cNvGrpSpPr/>
            <p:nvPr/>
          </p:nvGrpSpPr>
          <p:grpSpPr>
            <a:xfrm rot="13500000">
              <a:off x="2672776" y="1443119"/>
              <a:ext cx="890648" cy="890648"/>
              <a:chOff x="4849351" y="2820837"/>
              <a:chExt cx="890647" cy="890648"/>
            </a:xfrm>
          </p:grpSpPr>
          <p:sp>
            <p:nvSpPr>
              <p:cNvPr id="145" name="Oval 144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" name="Straight Arrow Connector 145"/>
              <p:cNvCxnSpPr>
                <a:stCxn id="149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/>
            <p:cNvGrpSpPr/>
            <p:nvPr/>
          </p:nvGrpSpPr>
          <p:grpSpPr>
            <a:xfrm rot="13500000">
              <a:off x="1172059" y="5974302"/>
              <a:ext cx="890648" cy="890648"/>
              <a:chOff x="4849351" y="2820837"/>
              <a:chExt cx="890647" cy="890648"/>
            </a:xfrm>
          </p:grpSpPr>
          <p:sp>
            <p:nvSpPr>
              <p:cNvPr id="148" name="Oval 147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9" name="Straight Arrow Connector 148"/>
              <p:cNvCxnSpPr>
                <a:stCxn id="152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0" name="Group 149"/>
            <p:cNvGrpSpPr/>
            <p:nvPr/>
          </p:nvGrpSpPr>
          <p:grpSpPr>
            <a:xfrm rot="13500000">
              <a:off x="1852478" y="2854854"/>
              <a:ext cx="890648" cy="890648"/>
              <a:chOff x="4849351" y="2820837"/>
              <a:chExt cx="890647" cy="890648"/>
            </a:xfrm>
          </p:grpSpPr>
          <p:sp>
            <p:nvSpPr>
              <p:cNvPr id="151" name="Oval 150"/>
              <p:cNvSpPr/>
              <p:nvPr/>
            </p:nvSpPr>
            <p:spPr>
              <a:xfrm>
                <a:off x="4849351" y="3167133"/>
                <a:ext cx="544352" cy="5443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2" name="Straight Arrow Connector 151"/>
              <p:cNvCxnSpPr>
                <a:stCxn id="155" idx="7"/>
              </p:cNvCxnSpPr>
              <p:nvPr/>
            </p:nvCxnSpPr>
            <p:spPr>
              <a:xfrm flipV="1">
                <a:off x="5313983" y="2820837"/>
                <a:ext cx="426015" cy="42601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Group 152"/>
            <p:cNvGrpSpPr/>
            <p:nvPr/>
          </p:nvGrpSpPr>
          <p:grpSpPr>
            <a:xfrm rot="5400000">
              <a:off x="827774" y="2296006"/>
              <a:ext cx="544352" cy="1204172"/>
              <a:chOff x="3760647" y="3167133"/>
              <a:chExt cx="544352" cy="1204172"/>
            </a:xfrm>
          </p:grpSpPr>
          <p:sp>
            <p:nvSpPr>
              <p:cNvPr id="154" name="Oval 153"/>
              <p:cNvSpPr/>
              <p:nvPr/>
            </p:nvSpPr>
            <p:spPr>
              <a:xfrm>
                <a:off x="3760647" y="3167133"/>
                <a:ext cx="544352" cy="5443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5" name="Straight Arrow Connector 154"/>
              <p:cNvCxnSpPr/>
              <p:nvPr/>
            </p:nvCxnSpPr>
            <p:spPr>
              <a:xfrm>
                <a:off x="4032823" y="3711485"/>
                <a:ext cx="0" cy="6598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" name="Straight Connector 7"/>
          <p:cNvCxnSpPr/>
          <p:nvPr/>
        </p:nvCxnSpPr>
        <p:spPr>
          <a:xfrm>
            <a:off x="4572000" y="3030923"/>
            <a:ext cx="0" cy="7961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4173279" y="3429000"/>
            <a:ext cx="7974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25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ehav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67" y="1105198"/>
            <a:ext cx="8255335" cy="414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98050" cy="2442830"/>
          </a:xfrm>
          <a:prstGeom prst="rect">
            <a:avLst/>
          </a:prstGeom>
        </p:spPr>
      </p:pic>
      <p:pic>
        <p:nvPicPr>
          <p:cNvPr id="11" name="Picture 1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256" y="4192772"/>
            <a:ext cx="2804158" cy="1286540"/>
          </a:xfrm>
          <a:prstGeom prst="rect">
            <a:avLst/>
          </a:prstGeom>
        </p:spPr>
      </p:pic>
      <p:pic>
        <p:nvPicPr>
          <p:cNvPr id="15" name="Picture 1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428" y="1408813"/>
            <a:ext cx="2804158" cy="1286540"/>
          </a:xfrm>
          <a:prstGeom prst="rect">
            <a:avLst/>
          </a:prstGeom>
        </p:spPr>
      </p:pic>
      <p:pic>
        <p:nvPicPr>
          <p:cNvPr id="16" name="Picture 15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18" y="5569689"/>
            <a:ext cx="2804158" cy="1286540"/>
          </a:xfrm>
          <a:prstGeom prst="rect">
            <a:avLst/>
          </a:prstGeom>
        </p:spPr>
      </p:pic>
      <p:pic>
        <p:nvPicPr>
          <p:cNvPr id="17" name="Picture 16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293" y="122273"/>
            <a:ext cx="2804158" cy="1286540"/>
          </a:xfrm>
          <a:prstGeom prst="rect">
            <a:avLst/>
          </a:prstGeom>
        </p:spPr>
      </p:pic>
      <p:sp>
        <p:nvSpPr>
          <p:cNvPr id="158" name="Oval 157"/>
          <p:cNvSpPr/>
          <p:nvPr/>
        </p:nvSpPr>
        <p:spPr>
          <a:xfrm>
            <a:off x="1903224" y="2408275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1750467" y="2323513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2118705" y="2785730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1580480" y="2884082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2201461" y="2400228"/>
            <a:ext cx="1041991" cy="104199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xtBox 184"/>
          <p:cNvSpPr txBox="1"/>
          <p:nvPr/>
        </p:nvSpPr>
        <p:spPr>
          <a:xfrm>
            <a:off x="439104" y="1845046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Receptive field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34" idx="1"/>
            </p:cNvCxnSpPr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87735" y="153011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Population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1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07407E-6 L 0.08438 0.176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884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.01875 0.3474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1736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59259E-6 L 0.03611 -0.1888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6" y="-944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96296E-6 L 0.00834 -0.3333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-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64" grpId="0" animBg="1"/>
      <p:bldP spid="165" grpId="0" animBg="1"/>
      <p:bldP spid="166" grpId="0" animBg="1"/>
      <p:bldP spid="167" grpId="0" animBg="1"/>
      <p:bldP spid="3" grpId="0" animBg="1"/>
      <p:bldP spid="40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ehav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67" y="1105198"/>
            <a:ext cx="8255335" cy="41460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84252" y="5879805"/>
            <a:ext cx="614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 fMRI observers, </a:t>
            </a:r>
            <a:r>
              <a:rPr lang="en-US" smtClean="0"/>
              <a:t>21 behavioral observers (1000—2500 trials)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27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940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1888078" y="603356"/>
            <a:ext cx="644952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010093"/>
            <a:ext cx="1527379" cy="8475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83157" y="595424"/>
            <a:ext cx="5616942" cy="45300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5863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1888078" y="603356"/>
            <a:ext cx="644952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010093"/>
            <a:ext cx="1527379" cy="8475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9808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1888078" y="603356"/>
            <a:ext cx="644952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413742"/>
            <a:ext cx="1527379" cy="443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537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8969924">
            <a:off x="2604656" y="315043"/>
            <a:ext cx="5616942" cy="18988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66426" y="1413742"/>
            <a:ext cx="1527379" cy="443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9099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66426" y="1413742"/>
            <a:ext cx="1527379" cy="443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8469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594" y="37107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994" y="3863162"/>
            <a:ext cx="5616942" cy="111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3590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18241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905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9331" y="2001168"/>
            <a:ext cx="4957983" cy="390939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27059" y="-446028"/>
            <a:ext cx="5616942" cy="39730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46622" y="-1208028"/>
            <a:ext cx="5616942" cy="39730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5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27059" y="-446028"/>
            <a:ext cx="5616942" cy="39730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2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157331" y="-446028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3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8586" y="3429001"/>
            <a:ext cx="2466755" cy="32163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3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458983" y="3429001"/>
            <a:ext cx="1656358" cy="25464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7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72540" y="3527004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71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87209" y="3527004"/>
            <a:ext cx="4572000" cy="248039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9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9" y="0"/>
            <a:ext cx="85755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5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7023" y="2764465"/>
            <a:ext cx="52950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Neural response model for behavioral measurements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28389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04037" y="3296093"/>
            <a:ext cx="10669511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38323" y="3843967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34828" y="5240376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6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9331" y="2001168"/>
            <a:ext cx="4957983" cy="390939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226680" y="122414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36823" y="292927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783492" y="134240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43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04978" y="3296093"/>
            <a:ext cx="8468570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38323" y="3843967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34828" y="5240376"/>
            <a:ext cx="1181496" cy="605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0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55312" y="3296093"/>
            <a:ext cx="7118235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10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55312" y="3296093"/>
            <a:ext cx="7118235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072120" y="3705467"/>
                <a:ext cx="45080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𝑡𝑟𝑖𝑎𝑙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𝑐𝑜𝑛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con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𝑐𝑜h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𝑐𝑜h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𝑏𝑖𝑎𝑠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120" y="3705467"/>
                <a:ext cx="4508093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70" t="-222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60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86878" y="3296093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9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3296093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982136"/>
            <a:ext cx="9748073" cy="34186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390707" y="4691467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64865" y="-566779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45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2764461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450504"/>
            <a:ext cx="9748073" cy="34186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390707" y="4159835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64865" y="-1098411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3573592" y="6007391"/>
                <a:ext cx="1964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</m: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Φ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𝑟</m:t>
                      </m:r>
                      <m:r>
                        <a:rPr lang="en-US" b="0" i="1" smtClean="0">
                          <a:latin typeface="Cambria Math" charset="0"/>
                        </a:rPr>
                        <m:t>,0,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𝜎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592" y="6007391"/>
                <a:ext cx="1964705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167" t="-2174" r="-371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116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2764461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450504"/>
            <a:ext cx="9748073" cy="34186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390707" y="4159835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64865" y="-1098411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918" y="3466212"/>
            <a:ext cx="593481" cy="10986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00148" y="3973717"/>
            <a:ext cx="148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Smaller sigma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(less noise)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04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729" y="-350874"/>
            <a:ext cx="11066064" cy="3880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773" y="2764461"/>
            <a:ext cx="9246983" cy="3242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7860" y="2450504"/>
            <a:ext cx="9748073" cy="34186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390707" y="4159835"/>
            <a:ext cx="5741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964865" y="-1098411"/>
            <a:ext cx="4986669" cy="31183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918" y="3466212"/>
            <a:ext cx="593481" cy="10986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00148" y="3973717"/>
            <a:ext cx="148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Smaller sigma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(less noise)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5719" y="2940083"/>
            <a:ext cx="5966077" cy="25505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2327167" y="3956992"/>
                <a:ext cx="1504706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𝑟𝑒𝑠𝑝𝑜𝑛𝑠𝑒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𝑛𝑜𝑖𝑠𝑒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167" y="3956992"/>
                <a:ext cx="1504706" cy="47442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840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50064" y="159488"/>
            <a:ext cx="52950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Response model:</a:t>
            </a:r>
          </a:p>
          <a:p>
            <a:pPr algn="ctr"/>
            <a:r>
              <a:rPr lang="en-US" sz="3200" dirty="0" smtClean="0"/>
              <a:t>Linear vs. nonlinear</a:t>
            </a:r>
          </a:p>
          <a:p>
            <a:pPr algn="ctr"/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978" y="1865605"/>
            <a:ext cx="2463193" cy="22571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113" y="1836714"/>
            <a:ext cx="2768600" cy="2286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96413" y="4552602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dirty="0"/>
              <a:t>Noise model:</a:t>
            </a:r>
          </a:p>
          <a:p>
            <a:pPr algn="ctr"/>
            <a:r>
              <a:rPr lang="en-US" sz="3200" dirty="0"/>
              <a:t>Additive vs. </a:t>
            </a:r>
            <a:r>
              <a:rPr lang="en-US" sz="3200" dirty="0" err="1"/>
              <a:t>poisson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2411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04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9331" y="2001168"/>
            <a:ext cx="4957983" cy="390939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226681" y="1261460"/>
            <a:ext cx="3714923" cy="3905963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Oval 29"/>
          <p:cNvSpPr/>
          <p:nvPr/>
        </p:nvSpPr>
        <p:spPr>
          <a:xfrm>
            <a:off x="1580480" y="2294461"/>
            <a:ext cx="1709198" cy="170919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226680" y="122414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36823" y="292927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~ 2.5 mm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783492" y="1342407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~ 2.5 mm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048739" y="5392090"/>
            <a:ext cx="327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Millions of neurons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73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1491017" y="1191148"/>
            <a:ext cx="5771022" cy="424473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11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1491017" y="1191148"/>
            <a:ext cx="5771022" cy="424473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184927" y="4950112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272054" y="4105791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21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1491017" y="1191148"/>
            <a:ext cx="5771022" cy="424473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184927" y="4950112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272054" y="4105791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86390" y="412892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373517" y="328460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80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1491017" y="1191148"/>
            <a:ext cx="5771022" cy="424473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184927" y="4950112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272054" y="4105791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86390" y="412892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373517" y="328460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76287" y="3319296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463414" y="2474975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99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1491017" y="1191148"/>
            <a:ext cx="5771022" cy="424473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184927" y="4950112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272054" y="4105791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86390" y="412892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373517" y="328460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76287" y="3319296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463414" y="2474975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454619" y="250967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6541746" y="166535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38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1491017" y="1191148"/>
            <a:ext cx="5771022" cy="424473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184927" y="4950112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272054" y="4105791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86390" y="412892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373517" y="328460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76287" y="3319296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463414" y="2474975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454619" y="250967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6541746" y="166535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5821087" y="4191012"/>
                <a:ext cx="1504706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𝑟𝑒𝑠𝑝𝑜𝑛𝑠𝑒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𝑛𝑜𝑖𝑠𝑒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087" y="4191012"/>
                <a:ext cx="1504706" cy="47442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835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1491017" y="1191148"/>
            <a:ext cx="5771022" cy="424473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184927" y="4950112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272054" y="4105791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86390" y="412892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373517" y="328460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76287" y="3319296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463414" y="2474975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454619" y="250967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6541746" y="166535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5821087" y="4191012"/>
                <a:ext cx="1504706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𝑟𝑒𝑠𝑝𝑜𝑛𝑠𝑒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𝑛𝑜𝑖𝑠𝑒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087" y="4191012"/>
                <a:ext cx="1504706" cy="47442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 rot="19408049">
            <a:off x="742110" y="2955986"/>
            <a:ext cx="7230691" cy="77573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92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0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2147777" y="2115879"/>
            <a:ext cx="3487479" cy="0"/>
          </a:xfrm>
          <a:prstGeom prst="line">
            <a:avLst/>
          </a:prstGeom>
          <a:ln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405963" y="4235302"/>
            <a:ext cx="3487479" cy="0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1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4762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34316" y="92688"/>
            <a:ext cx="5709683" cy="66908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3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663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4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8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1491017" y="1191148"/>
            <a:ext cx="5771022" cy="424473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184927" y="4950112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272054" y="4105791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86390" y="412892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373517" y="328460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76287" y="3319296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463414" y="2474975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454619" y="250967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6541746" y="166535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2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sosceles Triangle 1"/>
          <p:cNvSpPr/>
          <p:nvPr/>
        </p:nvSpPr>
        <p:spPr>
          <a:xfrm rot="14027738">
            <a:off x="3306813" y="-214445"/>
            <a:ext cx="2194033" cy="7168555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1491017" y="1191148"/>
            <a:ext cx="5771022" cy="424473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184927" y="4950112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272054" y="4105791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86390" y="412892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373517" y="328460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76287" y="3319296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463414" y="2474975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454619" y="2509671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6541746" y="1665350"/>
            <a:ext cx="0" cy="84432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5821087" y="4191012"/>
                <a:ext cx="1504706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𝑟𝑒𝑠𝑝𝑜𝑛𝑠𝑒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𝑛𝑜𝑖𝑠𝑒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087" y="4191012"/>
                <a:ext cx="1504706" cy="47442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351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8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c 8"/>
          <p:cNvSpPr/>
          <p:nvPr/>
        </p:nvSpPr>
        <p:spPr>
          <a:xfrm rot="16200000">
            <a:off x="6262309" y="1164263"/>
            <a:ext cx="1318437" cy="6943065"/>
          </a:xfrm>
          <a:prstGeom prst="arc">
            <a:avLst>
              <a:gd name="adj1" fmla="val 16233980"/>
              <a:gd name="adj2" fmla="val 0"/>
            </a:avLst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/>
          <p:cNvSpPr/>
          <p:nvPr/>
        </p:nvSpPr>
        <p:spPr>
          <a:xfrm rot="16200000">
            <a:off x="4127202" y="-178985"/>
            <a:ext cx="3090530" cy="6943065"/>
          </a:xfrm>
          <a:prstGeom prst="arc">
            <a:avLst>
              <a:gd name="adj1" fmla="val 16233980"/>
              <a:gd name="adj2" fmla="val 0"/>
            </a:avLst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64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4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4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491017" y="5858540"/>
            <a:ext cx="6260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22744" y="1041991"/>
            <a:ext cx="0" cy="439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88761" y="6222374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Stimulus strength (%)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760363" y="2712470"/>
            <a:ext cx="30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amplitude (</a:t>
            </a:r>
            <a:r>
              <a:rPr lang="en-US" dirty="0" err="1" smtClean="0"/>
              <a:t>s.d.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97" y="1222217"/>
            <a:ext cx="5532327" cy="4272490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2184927" y="4950112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272054" y="3551274"/>
            <a:ext cx="0" cy="1398839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272054" y="3586660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4341451" y="2647507"/>
            <a:ext cx="17730" cy="939153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341451" y="2638812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5428578" y="1945758"/>
            <a:ext cx="0" cy="701749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428578" y="1945758"/>
            <a:ext cx="108712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6515705" y="1446028"/>
            <a:ext cx="0" cy="49973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5763352" y="4013480"/>
                <a:ext cx="1504706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𝑟𝑒𝑠𝑝𝑜𝑛𝑠𝑒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𝑛𝑜𝑖𝑠𝑒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352" y="4013480"/>
                <a:ext cx="1504706" cy="4744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123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5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2190308" y="1648045"/>
            <a:ext cx="3157869" cy="1207682"/>
          </a:xfrm>
          <a:prstGeom prst="line">
            <a:avLst/>
          </a:prstGeom>
          <a:ln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3416596" y="3908794"/>
            <a:ext cx="3611525" cy="653015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2" y="595423"/>
            <a:ext cx="11726555" cy="60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12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4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2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519377" y="680484"/>
            <a:ext cx="487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Perception </a:t>
            </a:r>
            <a:r>
              <a:rPr lang="en-US" smtClean="0"/>
              <a:t>is linked to </a:t>
            </a:r>
            <a:r>
              <a:rPr lang="en-US" i="1" smtClean="0"/>
              <a:t>population </a:t>
            </a:r>
            <a:r>
              <a:rPr lang="en-US" smtClean="0"/>
              <a:t>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69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66752" y="2913321"/>
            <a:ext cx="436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Is the underlying noise additive or Poisson?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7512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335" y="2157225"/>
            <a:ext cx="3606800" cy="3606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3" y="2157225"/>
            <a:ext cx="3606800" cy="3606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5642" y="6190427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Noise model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310684" y="5273745"/>
            <a:ext cx="7025241" cy="3056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310684" y="5444057"/>
            <a:ext cx="676348" cy="384970"/>
            <a:chOff x="2078440" y="1862469"/>
            <a:chExt cx="676348" cy="3849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8089" y="1862469"/>
              <a:ext cx="497050" cy="38497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 rot="18900000">
              <a:off x="2078440" y="1961382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05496" y="5340438"/>
            <a:ext cx="676348" cy="482433"/>
            <a:chOff x="6288934" y="1780517"/>
            <a:chExt cx="676348" cy="482433"/>
          </a:xfrm>
        </p:grpSpPr>
        <p:sp>
          <p:nvSpPr>
            <p:cNvPr id="7" name="Rectangle 6"/>
            <p:cNvSpPr/>
            <p:nvPr/>
          </p:nvSpPr>
          <p:spPr>
            <a:xfrm rot="18900000">
              <a:off x="6288934" y="1962565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85812" y="178051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649812" y="5480435"/>
            <a:ext cx="723772" cy="384970"/>
            <a:chOff x="2986245" y="1886817"/>
            <a:chExt cx="723772" cy="38497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8516" y="1886817"/>
              <a:ext cx="497050" cy="384970"/>
            </a:xfrm>
            <a:prstGeom prst="rect">
              <a:avLst/>
            </a:prstGeom>
          </p:spPr>
        </p:pic>
        <p:sp>
          <p:nvSpPr>
            <p:cNvPr id="12" name="Isosceles Triangle 1"/>
            <p:cNvSpPr/>
            <p:nvPr/>
          </p:nvSpPr>
          <p:spPr>
            <a:xfrm rot="13500000" flipH="1">
              <a:off x="3237371" y="171129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634975" y="5380798"/>
            <a:ext cx="723772" cy="482433"/>
            <a:chOff x="7141287" y="1813737"/>
            <a:chExt cx="723772" cy="482433"/>
          </a:xfrm>
        </p:grpSpPr>
        <p:cxnSp>
          <p:nvCxnSpPr>
            <p:cNvPr id="10" name="Straight Connector 9"/>
            <p:cNvCxnSpPr/>
            <p:nvPr/>
          </p:nvCxnSpPr>
          <p:spPr>
            <a:xfrm flipV="1">
              <a:off x="7262962" y="181373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Isosceles Triangle 1"/>
            <p:cNvSpPr/>
            <p:nvPr/>
          </p:nvSpPr>
          <p:spPr>
            <a:xfrm rot="13500000" flipH="1">
              <a:off x="7392413" y="170184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Connector 19"/>
          <p:cNvCxnSpPr/>
          <p:nvPr/>
        </p:nvCxnSpPr>
        <p:spPr>
          <a:xfrm flipV="1">
            <a:off x="2424223" y="1621988"/>
            <a:ext cx="782800" cy="57577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952" y="1576461"/>
            <a:ext cx="802181" cy="621297"/>
          </a:xfrm>
          <a:prstGeom prst="rect">
            <a:avLst/>
          </a:prstGeom>
        </p:spPr>
      </p:pic>
      <p:sp>
        <p:nvSpPr>
          <p:cNvPr id="23" name="Left Brace 22"/>
          <p:cNvSpPr/>
          <p:nvPr/>
        </p:nvSpPr>
        <p:spPr>
          <a:xfrm rot="5400000">
            <a:off x="1792858" y="1911658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e 23"/>
          <p:cNvSpPr/>
          <p:nvPr/>
        </p:nvSpPr>
        <p:spPr>
          <a:xfrm rot="5400000">
            <a:off x="2695084" y="1911659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176385" y="6180620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Noise model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5711427" y="5434250"/>
            <a:ext cx="676348" cy="384970"/>
            <a:chOff x="2078440" y="1862469"/>
            <a:chExt cx="676348" cy="38497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8089" y="1862469"/>
              <a:ext cx="497050" cy="38497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 rot="18900000">
              <a:off x="2078440" y="1961382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606239" y="5330631"/>
            <a:ext cx="676348" cy="482433"/>
            <a:chOff x="6288934" y="1780517"/>
            <a:chExt cx="676348" cy="482433"/>
          </a:xfrm>
        </p:grpSpPr>
        <p:sp>
          <p:nvSpPr>
            <p:cNvPr id="30" name="Rectangle 29"/>
            <p:cNvSpPr/>
            <p:nvPr/>
          </p:nvSpPr>
          <p:spPr>
            <a:xfrm rot="18900000">
              <a:off x="6288934" y="1962565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/>
            <p:nvPr/>
          </p:nvCxnSpPr>
          <p:spPr>
            <a:xfrm flipV="1">
              <a:off x="6385812" y="178051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050555" y="5470628"/>
            <a:ext cx="723772" cy="384970"/>
            <a:chOff x="2986245" y="1886817"/>
            <a:chExt cx="723772" cy="38497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8516" y="1886817"/>
              <a:ext cx="497050" cy="384970"/>
            </a:xfrm>
            <a:prstGeom prst="rect">
              <a:avLst/>
            </a:prstGeom>
          </p:spPr>
        </p:pic>
        <p:sp>
          <p:nvSpPr>
            <p:cNvPr id="34" name="Isosceles Triangle 1"/>
            <p:cNvSpPr/>
            <p:nvPr/>
          </p:nvSpPr>
          <p:spPr>
            <a:xfrm rot="13500000" flipH="1">
              <a:off x="3237371" y="171129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035718" y="5370991"/>
            <a:ext cx="723772" cy="482433"/>
            <a:chOff x="7141287" y="1813737"/>
            <a:chExt cx="723772" cy="482433"/>
          </a:xfrm>
        </p:grpSpPr>
        <p:cxnSp>
          <p:nvCxnSpPr>
            <p:cNvPr id="36" name="Straight Connector 35"/>
            <p:cNvCxnSpPr/>
            <p:nvPr/>
          </p:nvCxnSpPr>
          <p:spPr>
            <a:xfrm flipV="1">
              <a:off x="7262962" y="181373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Isosceles Triangle 1"/>
            <p:cNvSpPr/>
            <p:nvPr/>
          </p:nvSpPr>
          <p:spPr>
            <a:xfrm rot="13500000" flipH="1">
              <a:off x="7392413" y="170184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8" name="Straight Connector 37"/>
          <p:cNvCxnSpPr/>
          <p:nvPr/>
        </p:nvCxnSpPr>
        <p:spPr>
          <a:xfrm flipV="1">
            <a:off x="6824966" y="1612181"/>
            <a:ext cx="782800" cy="57577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695" y="1566654"/>
            <a:ext cx="802181" cy="621297"/>
          </a:xfrm>
          <a:prstGeom prst="rect">
            <a:avLst/>
          </a:prstGeom>
        </p:spPr>
      </p:pic>
      <p:sp>
        <p:nvSpPr>
          <p:cNvPr id="40" name="Left Brace 39"/>
          <p:cNvSpPr/>
          <p:nvPr/>
        </p:nvSpPr>
        <p:spPr>
          <a:xfrm rot="5400000">
            <a:off x="6193601" y="1901851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/>
          <p:cNvSpPr/>
          <p:nvPr/>
        </p:nvSpPr>
        <p:spPr>
          <a:xfrm rot="5400000">
            <a:off x="7095827" y="1901852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533748" y="1061976"/>
            <a:ext cx="173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model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049601" y="1086703"/>
            <a:ext cx="173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model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4869739" y="610879"/>
            <a:ext cx="3910454" cy="60451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310683" y="2453393"/>
            <a:ext cx="2208693" cy="27615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30645" y="1086703"/>
            <a:ext cx="4034985" cy="71858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2011698" y="305190"/>
                <a:ext cx="87863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𝑏𝑜𝑡h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698" y="305190"/>
                <a:ext cx="878638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261107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335" y="2157225"/>
            <a:ext cx="3606800" cy="3606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3" y="2157225"/>
            <a:ext cx="3606800" cy="3606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5642" y="6190427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Noise model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310684" y="5273745"/>
            <a:ext cx="7025241" cy="3056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310684" y="5444057"/>
            <a:ext cx="676348" cy="384970"/>
            <a:chOff x="2078440" y="1862469"/>
            <a:chExt cx="676348" cy="3849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8089" y="1862469"/>
              <a:ext cx="497050" cy="38497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 rot="18900000">
              <a:off x="2078440" y="1961382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05496" y="5340438"/>
            <a:ext cx="676348" cy="482433"/>
            <a:chOff x="6288934" y="1780517"/>
            <a:chExt cx="676348" cy="482433"/>
          </a:xfrm>
        </p:grpSpPr>
        <p:sp>
          <p:nvSpPr>
            <p:cNvPr id="7" name="Rectangle 6"/>
            <p:cNvSpPr/>
            <p:nvPr/>
          </p:nvSpPr>
          <p:spPr>
            <a:xfrm rot="18900000">
              <a:off x="6288934" y="1962565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85812" y="178051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649812" y="5480435"/>
            <a:ext cx="723772" cy="384970"/>
            <a:chOff x="2986245" y="1886817"/>
            <a:chExt cx="723772" cy="38497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8516" y="1886817"/>
              <a:ext cx="497050" cy="384970"/>
            </a:xfrm>
            <a:prstGeom prst="rect">
              <a:avLst/>
            </a:prstGeom>
          </p:spPr>
        </p:pic>
        <p:sp>
          <p:nvSpPr>
            <p:cNvPr id="12" name="Isosceles Triangle 1"/>
            <p:cNvSpPr/>
            <p:nvPr/>
          </p:nvSpPr>
          <p:spPr>
            <a:xfrm rot="13500000" flipH="1">
              <a:off x="3237371" y="171129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634975" y="5380798"/>
            <a:ext cx="723772" cy="482433"/>
            <a:chOff x="7141287" y="1813737"/>
            <a:chExt cx="723772" cy="482433"/>
          </a:xfrm>
        </p:grpSpPr>
        <p:cxnSp>
          <p:nvCxnSpPr>
            <p:cNvPr id="10" name="Straight Connector 9"/>
            <p:cNvCxnSpPr/>
            <p:nvPr/>
          </p:nvCxnSpPr>
          <p:spPr>
            <a:xfrm flipV="1">
              <a:off x="7262962" y="181373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Isosceles Triangle 1"/>
            <p:cNvSpPr/>
            <p:nvPr/>
          </p:nvSpPr>
          <p:spPr>
            <a:xfrm rot="13500000" flipH="1">
              <a:off x="7392413" y="170184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Connector 19"/>
          <p:cNvCxnSpPr/>
          <p:nvPr/>
        </p:nvCxnSpPr>
        <p:spPr>
          <a:xfrm flipV="1">
            <a:off x="2424223" y="1621988"/>
            <a:ext cx="782800" cy="57577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952" y="1576461"/>
            <a:ext cx="802181" cy="621297"/>
          </a:xfrm>
          <a:prstGeom prst="rect">
            <a:avLst/>
          </a:prstGeom>
        </p:spPr>
      </p:pic>
      <p:sp>
        <p:nvSpPr>
          <p:cNvPr id="23" name="Left Brace 22"/>
          <p:cNvSpPr/>
          <p:nvPr/>
        </p:nvSpPr>
        <p:spPr>
          <a:xfrm rot="5400000">
            <a:off x="1792858" y="1911658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e 23"/>
          <p:cNvSpPr/>
          <p:nvPr/>
        </p:nvSpPr>
        <p:spPr>
          <a:xfrm rot="5400000">
            <a:off x="2695084" y="1911659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176385" y="6180620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Noise model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5711427" y="5434250"/>
            <a:ext cx="676348" cy="384970"/>
            <a:chOff x="2078440" y="1862469"/>
            <a:chExt cx="676348" cy="38497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8089" y="1862469"/>
              <a:ext cx="497050" cy="38497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 rot="18900000">
              <a:off x="2078440" y="1961382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606239" y="5330631"/>
            <a:ext cx="676348" cy="482433"/>
            <a:chOff x="6288934" y="1780517"/>
            <a:chExt cx="676348" cy="482433"/>
          </a:xfrm>
        </p:grpSpPr>
        <p:sp>
          <p:nvSpPr>
            <p:cNvPr id="30" name="Rectangle 29"/>
            <p:cNvSpPr/>
            <p:nvPr/>
          </p:nvSpPr>
          <p:spPr>
            <a:xfrm rot="18900000">
              <a:off x="6288934" y="1962565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/>
            <p:nvPr/>
          </p:nvCxnSpPr>
          <p:spPr>
            <a:xfrm flipV="1">
              <a:off x="6385812" y="178051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050555" y="5470628"/>
            <a:ext cx="723772" cy="384970"/>
            <a:chOff x="2986245" y="1886817"/>
            <a:chExt cx="723772" cy="38497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8516" y="1886817"/>
              <a:ext cx="497050" cy="384970"/>
            </a:xfrm>
            <a:prstGeom prst="rect">
              <a:avLst/>
            </a:prstGeom>
          </p:spPr>
        </p:pic>
        <p:sp>
          <p:nvSpPr>
            <p:cNvPr id="34" name="Isosceles Triangle 1"/>
            <p:cNvSpPr/>
            <p:nvPr/>
          </p:nvSpPr>
          <p:spPr>
            <a:xfrm rot="13500000" flipH="1">
              <a:off x="3237371" y="171129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035718" y="5370991"/>
            <a:ext cx="723772" cy="482433"/>
            <a:chOff x="7141287" y="1813737"/>
            <a:chExt cx="723772" cy="482433"/>
          </a:xfrm>
        </p:grpSpPr>
        <p:cxnSp>
          <p:nvCxnSpPr>
            <p:cNvPr id="36" name="Straight Connector 35"/>
            <p:cNvCxnSpPr/>
            <p:nvPr/>
          </p:nvCxnSpPr>
          <p:spPr>
            <a:xfrm flipV="1">
              <a:off x="7262962" y="181373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Isosceles Triangle 1"/>
            <p:cNvSpPr/>
            <p:nvPr/>
          </p:nvSpPr>
          <p:spPr>
            <a:xfrm rot="13500000" flipH="1">
              <a:off x="7392413" y="170184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8" name="Straight Connector 37"/>
          <p:cNvCxnSpPr/>
          <p:nvPr/>
        </p:nvCxnSpPr>
        <p:spPr>
          <a:xfrm flipV="1">
            <a:off x="6824966" y="1612181"/>
            <a:ext cx="782800" cy="57577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695" y="1566654"/>
            <a:ext cx="802181" cy="621297"/>
          </a:xfrm>
          <a:prstGeom prst="rect">
            <a:avLst/>
          </a:prstGeom>
        </p:spPr>
      </p:pic>
      <p:sp>
        <p:nvSpPr>
          <p:cNvPr id="40" name="Left Brace 39"/>
          <p:cNvSpPr/>
          <p:nvPr/>
        </p:nvSpPr>
        <p:spPr>
          <a:xfrm rot="5400000">
            <a:off x="6193601" y="1901851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/>
          <p:cNvSpPr/>
          <p:nvPr/>
        </p:nvSpPr>
        <p:spPr>
          <a:xfrm rot="5400000">
            <a:off x="7095827" y="1901852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533748" y="1061976"/>
            <a:ext cx="173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model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049601" y="1086703"/>
            <a:ext cx="173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model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4869739" y="610879"/>
            <a:ext cx="3910454" cy="60451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310683" y="2453393"/>
            <a:ext cx="2208693" cy="27615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327779" y="5320562"/>
            <a:ext cx="2208693" cy="27615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2011698" y="305190"/>
                <a:ext cx="87863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𝑏𝑜𝑡h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698" y="305190"/>
                <a:ext cx="878638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939317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335" y="2157225"/>
            <a:ext cx="3606800" cy="3606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3" y="2157225"/>
            <a:ext cx="3606800" cy="3606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5642" y="6190427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Noise model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310684" y="5273745"/>
            <a:ext cx="7025241" cy="3056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310684" y="5444057"/>
            <a:ext cx="676348" cy="384970"/>
            <a:chOff x="2078440" y="1862469"/>
            <a:chExt cx="676348" cy="3849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8089" y="1862469"/>
              <a:ext cx="497050" cy="38497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 rot="18900000">
              <a:off x="2078440" y="1961382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05496" y="5340438"/>
            <a:ext cx="676348" cy="482433"/>
            <a:chOff x="6288934" y="1780517"/>
            <a:chExt cx="676348" cy="482433"/>
          </a:xfrm>
        </p:grpSpPr>
        <p:sp>
          <p:nvSpPr>
            <p:cNvPr id="7" name="Rectangle 6"/>
            <p:cNvSpPr/>
            <p:nvPr/>
          </p:nvSpPr>
          <p:spPr>
            <a:xfrm rot="18900000">
              <a:off x="6288934" y="1962565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85812" y="178051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649812" y="5480435"/>
            <a:ext cx="723772" cy="384970"/>
            <a:chOff x="2986245" y="1886817"/>
            <a:chExt cx="723772" cy="38497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8516" y="1886817"/>
              <a:ext cx="497050" cy="384970"/>
            </a:xfrm>
            <a:prstGeom prst="rect">
              <a:avLst/>
            </a:prstGeom>
          </p:spPr>
        </p:pic>
        <p:sp>
          <p:nvSpPr>
            <p:cNvPr id="12" name="Isosceles Triangle 1"/>
            <p:cNvSpPr/>
            <p:nvPr/>
          </p:nvSpPr>
          <p:spPr>
            <a:xfrm rot="13500000" flipH="1">
              <a:off x="3237371" y="171129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634975" y="5380798"/>
            <a:ext cx="723772" cy="482433"/>
            <a:chOff x="7141287" y="1813737"/>
            <a:chExt cx="723772" cy="482433"/>
          </a:xfrm>
        </p:grpSpPr>
        <p:cxnSp>
          <p:nvCxnSpPr>
            <p:cNvPr id="10" name="Straight Connector 9"/>
            <p:cNvCxnSpPr/>
            <p:nvPr/>
          </p:nvCxnSpPr>
          <p:spPr>
            <a:xfrm flipV="1">
              <a:off x="7262962" y="181373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Isosceles Triangle 1"/>
            <p:cNvSpPr/>
            <p:nvPr/>
          </p:nvSpPr>
          <p:spPr>
            <a:xfrm rot="13500000" flipH="1">
              <a:off x="7392413" y="170184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Connector 19"/>
          <p:cNvCxnSpPr/>
          <p:nvPr/>
        </p:nvCxnSpPr>
        <p:spPr>
          <a:xfrm flipV="1">
            <a:off x="2424223" y="1621988"/>
            <a:ext cx="782800" cy="57577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952" y="1576461"/>
            <a:ext cx="802181" cy="621297"/>
          </a:xfrm>
          <a:prstGeom prst="rect">
            <a:avLst/>
          </a:prstGeom>
        </p:spPr>
      </p:pic>
      <p:sp>
        <p:nvSpPr>
          <p:cNvPr id="23" name="Left Brace 22"/>
          <p:cNvSpPr/>
          <p:nvPr/>
        </p:nvSpPr>
        <p:spPr>
          <a:xfrm rot="5400000">
            <a:off x="1792858" y="1911658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e 23"/>
          <p:cNvSpPr/>
          <p:nvPr/>
        </p:nvSpPr>
        <p:spPr>
          <a:xfrm rot="5400000">
            <a:off x="2695084" y="1911659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176385" y="6180620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Noise model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5711427" y="5434250"/>
            <a:ext cx="676348" cy="384970"/>
            <a:chOff x="2078440" y="1862469"/>
            <a:chExt cx="676348" cy="38497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8089" y="1862469"/>
              <a:ext cx="497050" cy="38497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 rot="18900000">
              <a:off x="2078440" y="1961382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606239" y="5330631"/>
            <a:ext cx="676348" cy="482433"/>
            <a:chOff x="6288934" y="1780517"/>
            <a:chExt cx="676348" cy="482433"/>
          </a:xfrm>
        </p:grpSpPr>
        <p:sp>
          <p:nvSpPr>
            <p:cNvPr id="30" name="Rectangle 29"/>
            <p:cNvSpPr/>
            <p:nvPr/>
          </p:nvSpPr>
          <p:spPr>
            <a:xfrm rot="18900000">
              <a:off x="6288934" y="1962565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/>
            <p:nvPr/>
          </p:nvCxnSpPr>
          <p:spPr>
            <a:xfrm flipV="1">
              <a:off x="6385812" y="178051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050555" y="5470628"/>
            <a:ext cx="723772" cy="384970"/>
            <a:chOff x="2986245" y="1886817"/>
            <a:chExt cx="723772" cy="38497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8516" y="1886817"/>
              <a:ext cx="497050" cy="384970"/>
            </a:xfrm>
            <a:prstGeom prst="rect">
              <a:avLst/>
            </a:prstGeom>
          </p:spPr>
        </p:pic>
        <p:sp>
          <p:nvSpPr>
            <p:cNvPr id="34" name="Isosceles Triangle 1"/>
            <p:cNvSpPr/>
            <p:nvPr/>
          </p:nvSpPr>
          <p:spPr>
            <a:xfrm rot="13500000" flipH="1">
              <a:off x="3237371" y="171129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035718" y="5370991"/>
            <a:ext cx="723772" cy="482433"/>
            <a:chOff x="7141287" y="1813737"/>
            <a:chExt cx="723772" cy="482433"/>
          </a:xfrm>
        </p:grpSpPr>
        <p:cxnSp>
          <p:nvCxnSpPr>
            <p:cNvPr id="36" name="Straight Connector 35"/>
            <p:cNvCxnSpPr/>
            <p:nvPr/>
          </p:nvCxnSpPr>
          <p:spPr>
            <a:xfrm flipV="1">
              <a:off x="7262962" y="181373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Isosceles Triangle 1"/>
            <p:cNvSpPr/>
            <p:nvPr/>
          </p:nvSpPr>
          <p:spPr>
            <a:xfrm rot="13500000" flipH="1">
              <a:off x="7392413" y="170184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8" name="Straight Connector 37"/>
          <p:cNvCxnSpPr/>
          <p:nvPr/>
        </p:nvCxnSpPr>
        <p:spPr>
          <a:xfrm flipV="1">
            <a:off x="6824966" y="1612181"/>
            <a:ext cx="782800" cy="57577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695" y="1566654"/>
            <a:ext cx="802181" cy="621297"/>
          </a:xfrm>
          <a:prstGeom prst="rect">
            <a:avLst/>
          </a:prstGeom>
        </p:spPr>
      </p:pic>
      <p:sp>
        <p:nvSpPr>
          <p:cNvPr id="40" name="Left Brace 39"/>
          <p:cNvSpPr/>
          <p:nvPr/>
        </p:nvSpPr>
        <p:spPr>
          <a:xfrm rot="5400000">
            <a:off x="6193601" y="1901851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/>
          <p:cNvSpPr/>
          <p:nvPr/>
        </p:nvSpPr>
        <p:spPr>
          <a:xfrm rot="5400000">
            <a:off x="7095827" y="1901852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533748" y="1061976"/>
            <a:ext cx="173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model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049601" y="1086703"/>
            <a:ext cx="173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model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4869739" y="610879"/>
            <a:ext cx="3910454" cy="60451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310683" y="2453393"/>
            <a:ext cx="2208693" cy="27615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327779" y="5320562"/>
            <a:ext cx="2208693" cy="27615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/>
              <p:cNvSpPr txBox="1"/>
              <p:nvPr/>
            </p:nvSpPr>
            <p:spPr>
              <a:xfrm>
                <a:off x="2011698" y="305190"/>
                <a:ext cx="87863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𝑏𝑜𝑡h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698" y="305190"/>
                <a:ext cx="878638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732058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335" y="2157225"/>
            <a:ext cx="3606800" cy="3606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3" y="2157225"/>
            <a:ext cx="3606800" cy="3606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5642" y="6190427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Noise model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310684" y="5273745"/>
            <a:ext cx="7025241" cy="3056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310684" y="5444057"/>
            <a:ext cx="676348" cy="384970"/>
            <a:chOff x="2078440" y="1862469"/>
            <a:chExt cx="676348" cy="3849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8089" y="1862469"/>
              <a:ext cx="497050" cy="38497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 rot="18900000">
              <a:off x="2078440" y="1961382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05496" y="5340438"/>
            <a:ext cx="676348" cy="482433"/>
            <a:chOff x="6288934" y="1780517"/>
            <a:chExt cx="676348" cy="482433"/>
          </a:xfrm>
        </p:grpSpPr>
        <p:sp>
          <p:nvSpPr>
            <p:cNvPr id="7" name="Rectangle 6"/>
            <p:cNvSpPr/>
            <p:nvPr/>
          </p:nvSpPr>
          <p:spPr>
            <a:xfrm rot="18900000">
              <a:off x="6288934" y="1962565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85812" y="178051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649812" y="5480435"/>
            <a:ext cx="723772" cy="384970"/>
            <a:chOff x="2986245" y="1886817"/>
            <a:chExt cx="723772" cy="38497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8516" y="1886817"/>
              <a:ext cx="497050" cy="384970"/>
            </a:xfrm>
            <a:prstGeom prst="rect">
              <a:avLst/>
            </a:prstGeom>
          </p:spPr>
        </p:pic>
        <p:sp>
          <p:nvSpPr>
            <p:cNvPr id="12" name="Isosceles Triangle 1"/>
            <p:cNvSpPr/>
            <p:nvPr/>
          </p:nvSpPr>
          <p:spPr>
            <a:xfrm rot="13500000" flipH="1">
              <a:off x="3237371" y="171129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634975" y="5380798"/>
            <a:ext cx="723772" cy="482433"/>
            <a:chOff x="7141287" y="1813737"/>
            <a:chExt cx="723772" cy="482433"/>
          </a:xfrm>
        </p:grpSpPr>
        <p:cxnSp>
          <p:nvCxnSpPr>
            <p:cNvPr id="10" name="Straight Connector 9"/>
            <p:cNvCxnSpPr/>
            <p:nvPr/>
          </p:nvCxnSpPr>
          <p:spPr>
            <a:xfrm flipV="1">
              <a:off x="7262962" y="181373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Isosceles Triangle 1"/>
            <p:cNvSpPr/>
            <p:nvPr/>
          </p:nvSpPr>
          <p:spPr>
            <a:xfrm rot="13500000" flipH="1">
              <a:off x="7392413" y="170184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Connector 19"/>
          <p:cNvCxnSpPr/>
          <p:nvPr/>
        </p:nvCxnSpPr>
        <p:spPr>
          <a:xfrm flipV="1">
            <a:off x="2424223" y="1621988"/>
            <a:ext cx="782800" cy="57577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952" y="1576461"/>
            <a:ext cx="802181" cy="621297"/>
          </a:xfrm>
          <a:prstGeom prst="rect">
            <a:avLst/>
          </a:prstGeom>
        </p:spPr>
      </p:pic>
      <p:sp>
        <p:nvSpPr>
          <p:cNvPr id="23" name="Left Brace 22"/>
          <p:cNvSpPr/>
          <p:nvPr/>
        </p:nvSpPr>
        <p:spPr>
          <a:xfrm rot="5400000">
            <a:off x="1792858" y="1911658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e 23"/>
          <p:cNvSpPr/>
          <p:nvPr/>
        </p:nvSpPr>
        <p:spPr>
          <a:xfrm rot="5400000">
            <a:off x="2695084" y="1911659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176385" y="6180620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Noise model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5711427" y="5434250"/>
            <a:ext cx="676348" cy="384970"/>
            <a:chOff x="2078440" y="1862469"/>
            <a:chExt cx="676348" cy="38497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8089" y="1862469"/>
              <a:ext cx="497050" cy="38497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 rot="18900000">
              <a:off x="2078440" y="1961382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606239" y="5330631"/>
            <a:ext cx="676348" cy="482433"/>
            <a:chOff x="6288934" y="1780517"/>
            <a:chExt cx="676348" cy="482433"/>
          </a:xfrm>
        </p:grpSpPr>
        <p:sp>
          <p:nvSpPr>
            <p:cNvPr id="30" name="Rectangle 29"/>
            <p:cNvSpPr/>
            <p:nvPr/>
          </p:nvSpPr>
          <p:spPr>
            <a:xfrm rot="18900000">
              <a:off x="6288934" y="1962565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/>
            <p:nvPr/>
          </p:nvCxnSpPr>
          <p:spPr>
            <a:xfrm flipV="1">
              <a:off x="6385812" y="178051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050555" y="5470628"/>
            <a:ext cx="723772" cy="384970"/>
            <a:chOff x="2986245" y="1886817"/>
            <a:chExt cx="723772" cy="38497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8516" y="1886817"/>
              <a:ext cx="497050" cy="384970"/>
            </a:xfrm>
            <a:prstGeom prst="rect">
              <a:avLst/>
            </a:prstGeom>
          </p:spPr>
        </p:pic>
        <p:sp>
          <p:nvSpPr>
            <p:cNvPr id="34" name="Isosceles Triangle 1"/>
            <p:cNvSpPr/>
            <p:nvPr/>
          </p:nvSpPr>
          <p:spPr>
            <a:xfrm rot="13500000" flipH="1">
              <a:off x="3237371" y="171129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035718" y="5370991"/>
            <a:ext cx="723772" cy="482433"/>
            <a:chOff x="7141287" y="1813737"/>
            <a:chExt cx="723772" cy="482433"/>
          </a:xfrm>
        </p:grpSpPr>
        <p:cxnSp>
          <p:nvCxnSpPr>
            <p:cNvPr id="36" name="Straight Connector 35"/>
            <p:cNvCxnSpPr/>
            <p:nvPr/>
          </p:nvCxnSpPr>
          <p:spPr>
            <a:xfrm flipV="1">
              <a:off x="7262962" y="181373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Isosceles Triangle 1"/>
            <p:cNvSpPr/>
            <p:nvPr/>
          </p:nvSpPr>
          <p:spPr>
            <a:xfrm rot="13500000" flipH="1">
              <a:off x="7392413" y="170184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8" name="Straight Connector 37"/>
          <p:cNvCxnSpPr/>
          <p:nvPr/>
        </p:nvCxnSpPr>
        <p:spPr>
          <a:xfrm flipV="1">
            <a:off x="6824966" y="1612181"/>
            <a:ext cx="782800" cy="57577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695" y="1566654"/>
            <a:ext cx="802181" cy="621297"/>
          </a:xfrm>
          <a:prstGeom prst="rect">
            <a:avLst/>
          </a:prstGeom>
        </p:spPr>
      </p:pic>
      <p:sp>
        <p:nvSpPr>
          <p:cNvPr id="40" name="Left Brace 39"/>
          <p:cNvSpPr/>
          <p:nvPr/>
        </p:nvSpPr>
        <p:spPr>
          <a:xfrm rot="5400000">
            <a:off x="6193601" y="1901851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/>
          <p:cNvSpPr/>
          <p:nvPr/>
        </p:nvSpPr>
        <p:spPr>
          <a:xfrm rot="5400000">
            <a:off x="7095827" y="1901852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533748" y="1061976"/>
            <a:ext cx="173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model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049601" y="1086703"/>
            <a:ext cx="173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model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4869739" y="610879"/>
            <a:ext cx="3910454" cy="60451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310683" y="2453393"/>
            <a:ext cx="2208693" cy="27615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/>
              <p:cNvSpPr txBox="1"/>
              <p:nvPr/>
            </p:nvSpPr>
            <p:spPr>
              <a:xfrm>
                <a:off x="2011698" y="305190"/>
                <a:ext cx="87863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𝑏𝑜𝑡h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698" y="305190"/>
                <a:ext cx="878638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0162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335" y="2157225"/>
            <a:ext cx="3606800" cy="3606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3" y="2157225"/>
            <a:ext cx="3606800" cy="3606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5642" y="6190427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Noise model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310684" y="5273745"/>
            <a:ext cx="7025241" cy="3056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310684" y="5444057"/>
            <a:ext cx="676348" cy="384970"/>
            <a:chOff x="2078440" y="1862469"/>
            <a:chExt cx="676348" cy="3849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8089" y="1862469"/>
              <a:ext cx="497050" cy="38497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 rot="18900000">
              <a:off x="2078440" y="1961382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05496" y="5340438"/>
            <a:ext cx="676348" cy="482433"/>
            <a:chOff x="6288934" y="1780517"/>
            <a:chExt cx="676348" cy="482433"/>
          </a:xfrm>
        </p:grpSpPr>
        <p:sp>
          <p:nvSpPr>
            <p:cNvPr id="7" name="Rectangle 6"/>
            <p:cNvSpPr/>
            <p:nvPr/>
          </p:nvSpPr>
          <p:spPr>
            <a:xfrm rot="18900000">
              <a:off x="6288934" y="1962565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85812" y="178051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649812" y="5480435"/>
            <a:ext cx="723772" cy="384970"/>
            <a:chOff x="2986245" y="1886817"/>
            <a:chExt cx="723772" cy="38497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8516" y="1886817"/>
              <a:ext cx="497050" cy="384970"/>
            </a:xfrm>
            <a:prstGeom prst="rect">
              <a:avLst/>
            </a:prstGeom>
          </p:spPr>
        </p:pic>
        <p:sp>
          <p:nvSpPr>
            <p:cNvPr id="12" name="Isosceles Triangle 1"/>
            <p:cNvSpPr/>
            <p:nvPr/>
          </p:nvSpPr>
          <p:spPr>
            <a:xfrm rot="13500000" flipH="1">
              <a:off x="3237371" y="171129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634975" y="5380798"/>
            <a:ext cx="723772" cy="482433"/>
            <a:chOff x="7141287" y="1813737"/>
            <a:chExt cx="723772" cy="482433"/>
          </a:xfrm>
        </p:grpSpPr>
        <p:cxnSp>
          <p:nvCxnSpPr>
            <p:cNvPr id="10" name="Straight Connector 9"/>
            <p:cNvCxnSpPr/>
            <p:nvPr/>
          </p:nvCxnSpPr>
          <p:spPr>
            <a:xfrm flipV="1">
              <a:off x="7262962" y="181373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Isosceles Triangle 1"/>
            <p:cNvSpPr/>
            <p:nvPr/>
          </p:nvSpPr>
          <p:spPr>
            <a:xfrm rot="13500000" flipH="1">
              <a:off x="7392413" y="170184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Connector 19"/>
          <p:cNvCxnSpPr/>
          <p:nvPr/>
        </p:nvCxnSpPr>
        <p:spPr>
          <a:xfrm flipV="1">
            <a:off x="2424223" y="1621988"/>
            <a:ext cx="782800" cy="57577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952" y="1576461"/>
            <a:ext cx="802181" cy="621297"/>
          </a:xfrm>
          <a:prstGeom prst="rect">
            <a:avLst/>
          </a:prstGeom>
        </p:spPr>
      </p:pic>
      <p:sp>
        <p:nvSpPr>
          <p:cNvPr id="23" name="Left Brace 22"/>
          <p:cNvSpPr/>
          <p:nvPr/>
        </p:nvSpPr>
        <p:spPr>
          <a:xfrm rot="5400000">
            <a:off x="1792858" y="1911658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e 23"/>
          <p:cNvSpPr/>
          <p:nvPr/>
        </p:nvSpPr>
        <p:spPr>
          <a:xfrm rot="5400000">
            <a:off x="2695084" y="1911659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176385" y="6180620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Noise model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5711427" y="5434250"/>
            <a:ext cx="676348" cy="384970"/>
            <a:chOff x="2078440" y="1862469"/>
            <a:chExt cx="676348" cy="38497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8089" y="1862469"/>
              <a:ext cx="497050" cy="38497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 rot="18900000">
              <a:off x="2078440" y="1961382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606239" y="5330631"/>
            <a:ext cx="676348" cy="482433"/>
            <a:chOff x="6288934" y="1780517"/>
            <a:chExt cx="676348" cy="482433"/>
          </a:xfrm>
        </p:grpSpPr>
        <p:sp>
          <p:nvSpPr>
            <p:cNvPr id="30" name="Rectangle 29"/>
            <p:cNvSpPr/>
            <p:nvPr/>
          </p:nvSpPr>
          <p:spPr>
            <a:xfrm rot="18900000">
              <a:off x="6288934" y="1962565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/>
            <p:nvPr/>
          </p:nvCxnSpPr>
          <p:spPr>
            <a:xfrm flipV="1">
              <a:off x="6385812" y="178051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050555" y="5470628"/>
            <a:ext cx="723772" cy="384970"/>
            <a:chOff x="2986245" y="1886817"/>
            <a:chExt cx="723772" cy="38497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8516" y="1886817"/>
              <a:ext cx="497050" cy="384970"/>
            </a:xfrm>
            <a:prstGeom prst="rect">
              <a:avLst/>
            </a:prstGeom>
          </p:spPr>
        </p:pic>
        <p:sp>
          <p:nvSpPr>
            <p:cNvPr id="34" name="Isosceles Triangle 1"/>
            <p:cNvSpPr/>
            <p:nvPr/>
          </p:nvSpPr>
          <p:spPr>
            <a:xfrm rot="13500000" flipH="1">
              <a:off x="3237371" y="171129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035718" y="5370991"/>
            <a:ext cx="723772" cy="482433"/>
            <a:chOff x="7141287" y="1813737"/>
            <a:chExt cx="723772" cy="482433"/>
          </a:xfrm>
        </p:grpSpPr>
        <p:cxnSp>
          <p:nvCxnSpPr>
            <p:cNvPr id="36" name="Straight Connector 35"/>
            <p:cNvCxnSpPr/>
            <p:nvPr/>
          </p:nvCxnSpPr>
          <p:spPr>
            <a:xfrm flipV="1">
              <a:off x="7262962" y="181373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Isosceles Triangle 1"/>
            <p:cNvSpPr/>
            <p:nvPr/>
          </p:nvSpPr>
          <p:spPr>
            <a:xfrm rot="13500000" flipH="1">
              <a:off x="7392413" y="170184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8" name="Straight Connector 37"/>
          <p:cNvCxnSpPr/>
          <p:nvPr/>
        </p:nvCxnSpPr>
        <p:spPr>
          <a:xfrm flipV="1">
            <a:off x="6824966" y="1612181"/>
            <a:ext cx="782800" cy="57577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695" y="1566654"/>
            <a:ext cx="802181" cy="621297"/>
          </a:xfrm>
          <a:prstGeom prst="rect">
            <a:avLst/>
          </a:prstGeom>
        </p:spPr>
      </p:pic>
      <p:sp>
        <p:nvSpPr>
          <p:cNvPr id="40" name="Left Brace 39"/>
          <p:cNvSpPr/>
          <p:nvPr/>
        </p:nvSpPr>
        <p:spPr>
          <a:xfrm rot="5400000">
            <a:off x="6193601" y="1901851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/>
          <p:cNvSpPr/>
          <p:nvPr/>
        </p:nvSpPr>
        <p:spPr>
          <a:xfrm rot="5400000">
            <a:off x="7095827" y="1901852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533748" y="1061976"/>
            <a:ext cx="173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model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049601" y="1086703"/>
            <a:ext cx="173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model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4916870" y="610879"/>
            <a:ext cx="3910454" cy="60451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/>
              <p:cNvSpPr txBox="1"/>
              <p:nvPr/>
            </p:nvSpPr>
            <p:spPr>
              <a:xfrm>
                <a:off x="2011698" y="305190"/>
                <a:ext cx="87863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𝑏𝑜𝑡h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698" y="305190"/>
                <a:ext cx="878638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47440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335" y="2157225"/>
            <a:ext cx="3606800" cy="3606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3" y="2157225"/>
            <a:ext cx="3606800" cy="3606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5642" y="6190427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Noise model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310684" y="5273745"/>
            <a:ext cx="7025241" cy="3056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310684" y="5444057"/>
            <a:ext cx="676348" cy="384970"/>
            <a:chOff x="2078440" y="1862469"/>
            <a:chExt cx="676348" cy="3849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8089" y="1862469"/>
              <a:ext cx="497050" cy="38497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 rot="18900000">
              <a:off x="2078440" y="1961382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05496" y="5340438"/>
            <a:ext cx="676348" cy="482433"/>
            <a:chOff x="6288934" y="1780517"/>
            <a:chExt cx="676348" cy="482433"/>
          </a:xfrm>
        </p:grpSpPr>
        <p:sp>
          <p:nvSpPr>
            <p:cNvPr id="7" name="Rectangle 6"/>
            <p:cNvSpPr/>
            <p:nvPr/>
          </p:nvSpPr>
          <p:spPr>
            <a:xfrm rot="18900000">
              <a:off x="6288934" y="1962565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85812" y="178051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649812" y="5480435"/>
            <a:ext cx="723772" cy="384970"/>
            <a:chOff x="2986245" y="1886817"/>
            <a:chExt cx="723772" cy="38497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8516" y="1886817"/>
              <a:ext cx="497050" cy="384970"/>
            </a:xfrm>
            <a:prstGeom prst="rect">
              <a:avLst/>
            </a:prstGeom>
          </p:spPr>
        </p:pic>
        <p:sp>
          <p:nvSpPr>
            <p:cNvPr id="12" name="Isosceles Triangle 1"/>
            <p:cNvSpPr/>
            <p:nvPr/>
          </p:nvSpPr>
          <p:spPr>
            <a:xfrm rot="13500000" flipH="1">
              <a:off x="3237371" y="171129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634975" y="5380798"/>
            <a:ext cx="723772" cy="482433"/>
            <a:chOff x="7141287" y="1813737"/>
            <a:chExt cx="723772" cy="482433"/>
          </a:xfrm>
        </p:grpSpPr>
        <p:cxnSp>
          <p:nvCxnSpPr>
            <p:cNvPr id="10" name="Straight Connector 9"/>
            <p:cNvCxnSpPr/>
            <p:nvPr/>
          </p:nvCxnSpPr>
          <p:spPr>
            <a:xfrm flipV="1">
              <a:off x="7262962" y="181373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Isosceles Triangle 1"/>
            <p:cNvSpPr/>
            <p:nvPr/>
          </p:nvSpPr>
          <p:spPr>
            <a:xfrm rot="13500000" flipH="1">
              <a:off x="7392413" y="170184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Connector 19"/>
          <p:cNvCxnSpPr/>
          <p:nvPr/>
        </p:nvCxnSpPr>
        <p:spPr>
          <a:xfrm flipV="1">
            <a:off x="2424223" y="1621988"/>
            <a:ext cx="782800" cy="57577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952" y="1576461"/>
            <a:ext cx="802181" cy="621297"/>
          </a:xfrm>
          <a:prstGeom prst="rect">
            <a:avLst/>
          </a:prstGeom>
        </p:spPr>
      </p:pic>
      <p:sp>
        <p:nvSpPr>
          <p:cNvPr id="23" name="Left Brace 22"/>
          <p:cNvSpPr/>
          <p:nvPr/>
        </p:nvSpPr>
        <p:spPr>
          <a:xfrm rot="5400000">
            <a:off x="1792858" y="1911658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e 23"/>
          <p:cNvSpPr/>
          <p:nvPr/>
        </p:nvSpPr>
        <p:spPr>
          <a:xfrm rot="5400000">
            <a:off x="2695084" y="1911659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176385" y="6180620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Noise model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5711427" y="5434250"/>
            <a:ext cx="676348" cy="384970"/>
            <a:chOff x="2078440" y="1862469"/>
            <a:chExt cx="676348" cy="38497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8089" y="1862469"/>
              <a:ext cx="497050" cy="38497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 rot="18900000">
              <a:off x="2078440" y="1961382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606239" y="5330631"/>
            <a:ext cx="676348" cy="482433"/>
            <a:chOff x="6288934" y="1780517"/>
            <a:chExt cx="676348" cy="482433"/>
          </a:xfrm>
        </p:grpSpPr>
        <p:sp>
          <p:nvSpPr>
            <p:cNvPr id="30" name="Rectangle 29"/>
            <p:cNvSpPr/>
            <p:nvPr/>
          </p:nvSpPr>
          <p:spPr>
            <a:xfrm rot="18900000">
              <a:off x="6288934" y="1962565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/>
            <p:nvPr/>
          </p:nvCxnSpPr>
          <p:spPr>
            <a:xfrm flipV="1">
              <a:off x="6385812" y="178051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050555" y="5470628"/>
            <a:ext cx="723772" cy="384970"/>
            <a:chOff x="2986245" y="1886817"/>
            <a:chExt cx="723772" cy="38497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8516" y="1886817"/>
              <a:ext cx="497050" cy="384970"/>
            </a:xfrm>
            <a:prstGeom prst="rect">
              <a:avLst/>
            </a:prstGeom>
          </p:spPr>
        </p:pic>
        <p:sp>
          <p:nvSpPr>
            <p:cNvPr id="34" name="Isosceles Triangle 1"/>
            <p:cNvSpPr/>
            <p:nvPr/>
          </p:nvSpPr>
          <p:spPr>
            <a:xfrm rot="13500000" flipH="1">
              <a:off x="3237371" y="171129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035718" y="5370991"/>
            <a:ext cx="723772" cy="482433"/>
            <a:chOff x="7141287" y="1813737"/>
            <a:chExt cx="723772" cy="482433"/>
          </a:xfrm>
        </p:grpSpPr>
        <p:cxnSp>
          <p:nvCxnSpPr>
            <p:cNvPr id="36" name="Straight Connector 35"/>
            <p:cNvCxnSpPr/>
            <p:nvPr/>
          </p:nvCxnSpPr>
          <p:spPr>
            <a:xfrm flipV="1">
              <a:off x="7262962" y="181373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Isosceles Triangle 1"/>
            <p:cNvSpPr/>
            <p:nvPr/>
          </p:nvSpPr>
          <p:spPr>
            <a:xfrm rot="13500000" flipH="1">
              <a:off x="7392413" y="170184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8" name="Straight Connector 37"/>
          <p:cNvCxnSpPr/>
          <p:nvPr/>
        </p:nvCxnSpPr>
        <p:spPr>
          <a:xfrm flipV="1">
            <a:off x="6824966" y="1612181"/>
            <a:ext cx="782800" cy="57577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695" y="1566654"/>
            <a:ext cx="802181" cy="621297"/>
          </a:xfrm>
          <a:prstGeom prst="rect">
            <a:avLst/>
          </a:prstGeom>
        </p:spPr>
      </p:pic>
      <p:sp>
        <p:nvSpPr>
          <p:cNvPr id="40" name="Left Brace 39"/>
          <p:cNvSpPr/>
          <p:nvPr/>
        </p:nvSpPr>
        <p:spPr>
          <a:xfrm rot="5400000">
            <a:off x="6193601" y="1901851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/>
          <p:cNvSpPr/>
          <p:nvPr/>
        </p:nvSpPr>
        <p:spPr>
          <a:xfrm rot="5400000">
            <a:off x="7095827" y="1901852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533748" y="1061976"/>
            <a:ext cx="173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model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049601" y="1086703"/>
            <a:ext cx="173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model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2011698" y="305190"/>
                <a:ext cx="87863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𝑏𝑜𝑡h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698" y="305190"/>
                <a:ext cx="878638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/>
              <p:cNvSpPr txBox="1"/>
              <p:nvPr/>
            </p:nvSpPr>
            <p:spPr>
              <a:xfrm>
                <a:off x="5380475" y="342548"/>
                <a:ext cx="306911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𝑐𝑜𝑛𝑡𝑟𝑎𝑠𝑡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𝑐𝑜h𝑒𝑟𝑒𝑛𝑐𝑒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475" y="342548"/>
                <a:ext cx="3069110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/>
          <p:cNvSpPr/>
          <p:nvPr/>
        </p:nvSpPr>
        <p:spPr>
          <a:xfrm>
            <a:off x="4916870" y="1061976"/>
            <a:ext cx="3910454" cy="55940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73010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335" y="2157225"/>
            <a:ext cx="3606800" cy="3606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3" y="2157225"/>
            <a:ext cx="3606800" cy="3606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5642" y="6190427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Noise model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310684" y="5273745"/>
            <a:ext cx="7025241" cy="3056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310684" y="5444057"/>
            <a:ext cx="676348" cy="384970"/>
            <a:chOff x="2078440" y="1862469"/>
            <a:chExt cx="676348" cy="3849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8089" y="1862469"/>
              <a:ext cx="497050" cy="38497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 rot="18900000">
              <a:off x="2078440" y="1961382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05496" y="5340438"/>
            <a:ext cx="676348" cy="482433"/>
            <a:chOff x="6288934" y="1780517"/>
            <a:chExt cx="676348" cy="482433"/>
          </a:xfrm>
        </p:grpSpPr>
        <p:sp>
          <p:nvSpPr>
            <p:cNvPr id="7" name="Rectangle 6"/>
            <p:cNvSpPr/>
            <p:nvPr/>
          </p:nvSpPr>
          <p:spPr>
            <a:xfrm rot="18900000">
              <a:off x="6288934" y="1962565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85812" y="178051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649812" y="5480435"/>
            <a:ext cx="723772" cy="384970"/>
            <a:chOff x="2986245" y="1886817"/>
            <a:chExt cx="723772" cy="38497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8516" y="1886817"/>
              <a:ext cx="497050" cy="384970"/>
            </a:xfrm>
            <a:prstGeom prst="rect">
              <a:avLst/>
            </a:prstGeom>
          </p:spPr>
        </p:pic>
        <p:sp>
          <p:nvSpPr>
            <p:cNvPr id="12" name="Isosceles Triangle 1"/>
            <p:cNvSpPr/>
            <p:nvPr/>
          </p:nvSpPr>
          <p:spPr>
            <a:xfrm rot="13500000" flipH="1">
              <a:off x="3237371" y="171129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634975" y="5380798"/>
            <a:ext cx="723772" cy="482433"/>
            <a:chOff x="7141287" y="1813737"/>
            <a:chExt cx="723772" cy="482433"/>
          </a:xfrm>
        </p:grpSpPr>
        <p:cxnSp>
          <p:nvCxnSpPr>
            <p:cNvPr id="10" name="Straight Connector 9"/>
            <p:cNvCxnSpPr/>
            <p:nvPr/>
          </p:nvCxnSpPr>
          <p:spPr>
            <a:xfrm flipV="1">
              <a:off x="7262962" y="181373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Isosceles Triangle 1"/>
            <p:cNvSpPr/>
            <p:nvPr/>
          </p:nvSpPr>
          <p:spPr>
            <a:xfrm rot="13500000" flipH="1">
              <a:off x="7392413" y="170184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Connector 19"/>
          <p:cNvCxnSpPr/>
          <p:nvPr/>
        </p:nvCxnSpPr>
        <p:spPr>
          <a:xfrm flipV="1">
            <a:off x="2424223" y="1621988"/>
            <a:ext cx="782800" cy="57577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952" y="1576461"/>
            <a:ext cx="802181" cy="621297"/>
          </a:xfrm>
          <a:prstGeom prst="rect">
            <a:avLst/>
          </a:prstGeom>
        </p:spPr>
      </p:pic>
      <p:sp>
        <p:nvSpPr>
          <p:cNvPr id="23" name="Left Brace 22"/>
          <p:cNvSpPr/>
          <p:nvPr/>
        </p:nvSpPr>
        <p:spPr>
          <a:xfrm rot="5400000">
            <a:off x="1792858" y="1911658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e 23"/>
          <p:cNvSpPr/>
          <p:nvPr/>
        </p:nvSpPr>
        <p:spPr>
          <a:xfrm rot="5400000">
            <a:off x="2695084" y="1911659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176385" y="6180620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Noise model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5711427" y="5434250"/>
            <a:ext cx="676348" cy="384970"/>
            <a:chOff x="2078440" y="1862469"/>
            <a:chExt cx="676348" cy="38497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8089" y="1862469"/>
              <a:ext cx="497050" cy="38497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 rot="18900000">
              <a:off x="2078440" y="1961382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606239" y="5330631"/>
            <a:ext cx="676348" cy="482433"/>
            <a:chOff x="6288934" y="1780517"/>
            <a:chExt cx="676348" cy="482433"/>
          </a:xfrm>
        </p:grpSpPr>
        <p:sp>
          <p:nvSpPr>
            <p:cNvPr id="30" name="Rectangle 29"/>
            <p:cNvSpPr/>
            <p:nvPr/>
          </p:nvSpPr>
          <p:spPr>
            <a:xfrm rot="18900000">
              <a:off x="6288934" y="1962565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/>
            <p:nvPr/>
          </p:nvCxnSpPr>
          <p:spPr>
            <a:xfrm flipV="1">
              <a:off x="6385812" y="178051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050555" y="5470628"/>
            <a:ext cx="723772" cy="384970"/>
            <a:chOff x="2986245" y="1886817"/>
            <a:chExt cx="723772" cy="38497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8516" y="1886817"/>
              <a:ext cx="497050" cy="384970"/>
            </a:xfrm>
            <a:prstGeom prst="rect">
              <a:avLst/>
            </a:prstGeom>
          </p:spPr>
        </p:pic>
        <p:sp>
          <p:nvSpPr>
            <p:cNvPr id="34" name="Isosceles Triangle 1"/>
            <p:cNvSpPr/>
            <p:nvPr/>
          </p:nvSpPr>
          <p:spPr>
            <a:xfrm rot="13500000" flipH="1">
              <a:off x="3237371" y="171129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035718" y="5370991"/>
            <a:ext cx="723772" cy="482433"/>
            <a:chOff x="7141287" y="1813737"/>
            <a:chExt cx="723772" cy="482433"/>
          </a:xfrm>
        </p:grpSpPr>
        <p:cxnSp>
          <p:nvCxnSpPr>
            <p:cNvPr id="36" name="Straight Connector 35"/>
            <p:cNvCxnSpPr/>
            <p:nvPr/>
          </p:nvCxnSpPr>
          <p:spPr>
            <a:xfrm flipV="1">
              <a:off x="7262962" y="181373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Isosceles Triangle 1"/>
            <p:cNvSpPr/>
            <p:nvPr/>
          </p:nvSpPr>
          <p:spPr>
            <a:xfrm rot="13500000" flipH="1">
              <a:off x="7392413" y="170184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8" name="Straight Connector 37"/>
          <p:cNvCxnSpPr/>
          <p:nvPr/>
        </p:nvCxnSpPr>
        <p:spPr>
          <a:xfrm flipV="1">
            <a:off x="6824966" y="1612181"/>
            <a:ext cx="782800" cy="57577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695" y="1566654"/>
            <a:ext cx="802181" cy="621297"/>
          </a:xfrm>
          <a:prstGeom prst="rect">
            <a:avLst/>
          </a:prstGeom>
        </p:spPr>
      </p:pic>
      <p:sp>
        <p:nvSpPr>
          <p:cNvPr id="40" name="Left Brace 39"/>
          <p:cNvSpPr/>
          <p:nvPr/>
        </p:nvSpPr>
        <p:spPr>
          <a:xfrm rot="5400000">
            <a:off x="6193601" y="1901851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/>
          <p:cNvSpPr/>
          <p:nvPr/>
        </p:nvSpPr>
        <p:spPr>
          <a:xfrm rot="5400000">
            <a:off x="7095827" y="1901852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533748" y="1061976"/>
            <a:ext cx="173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model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049601" y="1086703"/>
            <a:ext cx="173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model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2011698" y="305190"/>
                <a:ext cx="87863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𝑏𝑜𝑡h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698" y="305190"/>
                <a:ext cx="878638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/>
              <p:cNvSpPr txBox="1"/>
              <p:nvPr/>
            </p:nvSpPr>
            <p:spPr>
              <a:xfrm>
                <a:off x="5380475" y="342548"/>
                <a:ext cx="306911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𝑐𝑜𝑛𝑡𝑟𝑎𝑠𝑡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𝑐𝑜h𝑒𝑟𝑒𝑛𝑐𝑒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475" y="342548"/>
                <a:ext cx="3069110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/>
          <p:cNvSpPr/>
          <p:nvPr/>
        </p:nvSpPr>
        <p:spPr>
          <a:xfrm>
            <a:off x="4916870" y="2413710"/>
            <a:ext cx="3910454" cy="42422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33777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335" y="2157225"/>
            <a:ext cx="3606800" cy="3606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3" y="2157225"/>
            <a:ext cx="3606800" cy="3606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5642" y="6190427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Noise model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310684" y="5273745"/>
            <a:ext cx="7025241" cy="3056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310684" y="5444057"/>
            <a:ext cx="676348" cy="384970"/>
            <a:chOff x="2078440" y="1862469"/>
            <a:chExt cx="676348" cy="3849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8089" y="1862469"/>
              <a:ext cx="497050" cy="38497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 rot="18900000">
              <a:off x="2078440" y="1961382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05496" y="5340438"/>
            <a:ext cx="676348" cy="482433"/>
            <a:chOff x="6288934" y="1780517"/>
            <a:chExt cx="676348" cy="482433"/>
          </a:xfrm>
        </p:grpSpPr>
        <p:sp>
          <p:nvSpPr>
            <p:cNvPr id="7" name="Rectangle 6"/>
            <p:cNvSpPr/>
            <p:nvPr/>
          </p:nvSpPr>
          <p:spPr>
            <a:xfrm rot="18900000">
              <a:off x="6288934" y="1962565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85812" y="178051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649812" y="5480435"/>
            <a:ext cx="723772" cy="384970"/>
            <a:chOff x="2986245" y="1886817"/>
            <a:chExt cx="723772" cy="38497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8516" y="1886817"/>
              <a:ext cx="497050" cy="384970"/>
            </a:xfrm>
            <a:prstGeom prst="rect">
              <a:avLst/>
            </a:prstGeom>
          </p:spPr>
        </p:pic>
        <p:sp>
          <p:nvSpPr>
            <p:cNvPr id="12" name="Isosceles Triangle 1"/>
            <p:cNvSpPr/>
            <p:nvPr/>
          </p:nvSpPr>
          <p:spPr>
            <a:xfrm rot="13500000" flipH="1">
              <a:off x="3237371" y="171129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634975" y="5380798"/>
            <a:ext cx="723772" cy="482433"/>
            <a:chOff x="7141287" y="1813737"/>
            <a:chExt cx="723772" cy="482433"/>
          </a:xfrm>
        </p:grpSpPr>
        <p:cxnSp>
          <p:nvCxnSpPr>
            <p:cNvPr id="10" name="Straight Connector 9"/>
            <p:cNvCxnSpPr/>
            <p:nvPr/>
          </p:nvCxnSpPr>
          <p:spPr>
            <a:xfrm flipV="1">
              <a:off x="7262962" y="181373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Isosceles Triangle 1"/>
            <p:cNvSpPr/>
            <p:nvPr/>
          </p:nvSpPr>
          <p:spPr>
            <a:xfrm rot="13500000" flipH="1">
              <a:off x="7392413" y="170184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Connector 19"/>
          <p:cNvCxnSpPr/>
          <p:nvPr/>
        </p:nvCxnSpPr>
        <p:spPr>
          <a:xfrm flipV="1">
            <a:off x="2424223" y="1621988"/>
            <a:ext cx="782800" cy="57577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952" y="1576461"/>
            <a:ext cx="802181" cy="621297"/>
          </a:xfrm>
          <a:prstGeom prst="rect">
            <a:avLst/>
          </a:prstGeom>
        </p:spPr>
      </p:pic>
      <p:sp>
        <p:nvSpPr>
          <p:cNvPr id="23" name="Left Brace 22"/>
          <p:cNvSpPr/>
          <p:nvPr/>
        </p:nvSpPr>
        <p:spPr>
          <a:xfrm rot="5400000">
            <a:off x="1792858" y="1911658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e 23"/>
          <p:cNvSpPr/>
          <p:nvPr/>
        </p:nvSpPr>
        <p:spPr>
          <a:xfrm rot="5400000">
            <a:off x="2695084" y="1911659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176385" y="6180620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Noise model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5711427" y="5434250"/>
            <a:ext cx="676348" cy="384970"/>
            <a:chOff x="2078440" y="1862469"/>
            <a:chExt cx="676348" cy="38497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8089" y="1862469"/>
              <a:ext cx="497050" cy="38497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 rot="18900000">
              <a:off x="2078440" y="1961382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606239" y="5330631"/>
            <a:ext cx="676348" cy="482433"/>
            <a:chOff x="6288934" y="1780517"/>
            <a:chExt cx="676348" cy="482433"/>
          </a:xfrm>
        </p:grpSpPr>
        <p:sp>
          <p:nvSpPr>
            <p:cNvPr id="30" name="Rectangle 29"/>
            <p:cNvSpPr/>
            <p:nvPr/>
          </p:nvSpPr>
          <p:spPr>
            <a:xfrm rot="18900000">
              <a:off x="6288934" y="1962565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/>
            <p:nvPr/>
          </p:nvCxnSpPr>
          <p:spPr>
            <a:xfrm flipV="1">
              <a:off x="6385812" y="178051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050555" y="5470628"/>
            <a:ext cx="723772" cy="384970"/>
            <a:chOff x="2986245" y="1886817"/>
            <a:chExt cx="723772" cy="38497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8516" y="1886817"/>
              <a:ext cx="497050" cy="384970"/>
            </a:xfrm>
            <a:prstGeom prst="rect">
              <a:avLst/>
            </a:prstGeom>
          </p:spPr>
        </p:pic>
        <p:sp>
          <p:nvSpPr>
            <p:cNvPr id="34" name="Isosceles Triangle 1"/>
            <p:cNvSpPr/>
            <p:nvPr/>
          </p:nvSpPr>
          <p:spPr>
            <a:xfrm rot="13500000" flipH="1">
              <a:off x="3237371" y="171129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035718" y="5370991"/>
            <a:ext cx="723772" cy="482433"/>
            <a:chOff x="7141287" y="1813737"/>
            <a:chExt cx="723772" cy="482433"/>
          </a:xfrm>
        </p:grpSpPr>
        <p:cxnSp>
          <p:nvCxnSpPr>
            <p:cNvPr id="36" name="Straight Connector 35"/>
            <p:cNvCxnSpPr/>
            <p:nvPr/>
          </p:nvCxnSpPr>
          <p:spPr>
            <a:xfrm flipV="1">
              <a:off x="7262962" y="181373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Isosceles Triangle 1"/>
            <p:cNvSpPr/>
            <p:nvPr/>
          </p:nvSpPr>
          <p:spPr>
            <a:xfrm rot="13500000" flipH="1">
              <a:off x="7392413" y="170184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8" name="Straight Connector 37"/>
          <p:cNvCxnSpPr/>
          <p:nvPr/>
        </p:nvCxnSpPr>
        <p:spPr>
          <a:xfrm flipV="1">
            <a:off x="6824966" y="1612181"/>
            <a:ext cx="782800" cy="57577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695" y="1566654"/>
            <a:ext cx="802181" cy="621297"/>
          </a:xfrm>
          <a:prstGeom prst="rect">
            <a:avLst/>
          </a:prstGeom>
        </p:spPr>
      </p:pic>
      <p:sp>
        <p:nvSpPr>
          <p:cNvPr id="40" name="Left Brace 39"/>
          <p:cNvSpPr/>
          <p:nvPr/>
        </p:nvSpPr>
        <p:spPr>
          <a:xfrm rot="5400000">
            <a:off x="6193601" y="1901851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/>
          <p:cNvSpPr/>
          <p:nvPr/>
        </p:nvSpPr>
        <p:spPr>
          <a:xfrm rot="5400000">
            <a:off x="7095827" y="1901852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533748" y="1061976"/>
            <a:ext cx="173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model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049601" y="1086703"/>
            <a:ext cx="173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model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2011698" y="305190"/>
                <a:ext cx="87863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𝑏𝑜𝑡h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698" y="305190"/>
                <a:ext cx="878638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/>
              <p:cNvSpPr txBox="1"/>
              <p:nvPr/>
            </p:nvSpPr>
            <p:spPr>
              <a:xfrm>
                <a:off x="5380475" y="342548"/>
                <a:ext cx="306911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𝑐𝑜𝑛𝑡𝑟𝑎𝑠𝑡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𝑐𝑜h𝑒𝑟𝑒𝑛𝑐𝑒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475" y="342548"/>
                <a:ext cx="3069110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/>
          <p:cNvSpPr/>
          <p:nvPr/>
        </p:nvSpPr>
        <p:spPr>
          <a:xfrm>
            <a:off x="4916870" y="2413710"/>
            <a:ext cx="3910454" cy="28928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59354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335" y="2157225"/>
            <a:ext cx="3606800" cy="3606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3" y="2157225"/>
            <a:ext cx="3606800" cy="3606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5642" y="6190427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Noise model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310684" y="5273745"/>
            <a:ext cx="7025241" cy="3056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310684" y="5444057"/>
            <a:ext cx="676348" cy="384970"/>
            <a:chOff x="2078440" y="1862469"/>
            <a:chExt cx="676348" cy="3849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8089" y="1862469"/>
              <a:ext cx="497050" cy="38497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 rot="18900000">
              <a:off x="2078440" y="1961382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05496" y="5340438"/>
            <a:ext cx="676348" cy="482433"/>
            <a:chOff x="6288934" y="1780517"/>
            <a:chExt cx="676348" cy="482433"/>
          </a:xfrm>
        </p:grpSpPr>
        <p:sp>
          <p:nvSpPr>
            <p:cNvPr id="7" name="Rectangle 6"/>
            <p:cNvSpPr/>
            <p:nvPr/>
          </p:nvSpPr>
          <p:spPr>
            <a:xfrm rot="18900000">
              <a:off x="6288934" y="1962565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85812" y="178051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649812" y="5480435"/>
            <a:ext cx="723772" cy="384970"/>
            <a:chOff x="2986245" y="1886817"/>
            <a:chExt cx="723772" cy="38497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8516" y="1886817"/>
              <a:ext cx="497050" cy="384970"/>
            </a:xfrm>
            <a:prstGeom prst="rect">
              <a:avLst/>
            </a:prstGeom>
          </p:spPr>
        </p:pic>
        <p:sp>
          <p:nvSpPr>
            <p:cNvPr id="12" name="Isosceles Triangle 1"/>
            <p:cNvSpPr/>
            <p:nvPr/>
          </p:nvSpPr>
          <p:spPr>
            <a:xfrm rot="13500000" flipH="1">
              <a:off x="3237371" y="171129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634975" y="5380798"/>
            <a:ext cx="723772" cy="482433"/>
            <a:chOff x="7141287" y="1813737"/>
            <a:chExt cx="723772" cy="482433"/>
          </a:xfrm>
        </p:grpSpPr>
        <p:cxnSp>
          <p:nvCxnSpPr>
            <p:cNvPr id="10" name="Straight Connector 9"/>
            <p:cNvCxnSpPr/>
            <p:nvPr/>
          </p:nvCxnSpPr>
          <p:spPr>
            <a:xfrm flipV="1">
              <a:off x="7262962" y="181373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Isosceles Triangle 1"/>
            <p:cNvSpPr/>
            <p:nvPr/>
          </p:nvSpPr>
          <p:spPr>
            <a:xfrm rot="13500000" flipH="1">
              <a:off x="7392413" y="170184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Connector 19"/>
          <p:cNvCxnSpPr/>
          <p:nvPr/>
        </p:nvCxnSpPr>
        <p:spPr>
          <a:xfrm flipV="1">
            <a:off x="2424223" y="1621988"/>
            <a:ext cx="782800" cy="57577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952" y="1576461"/>
            <a:ext cx="802181" cy="621297"/>
          </a:xfrm>
          <a:prstGeom prst="rect">
            <a:avLst/>
          </a:prstGeom>
        </p:spPr>
      </p:pic>
      <p:sp>
        <p:nvSpPr>
          <p:cNvPr id="23" name="Left Brace 22"/>
          <p:cNvSpPr/>
          <p:nvPr/>
        </p:nvSpPr>
        <p:spPr>
          <a:xfrm rot="5400000">
            <a:off x="1792858" y="1911658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e 23"/>
          <p:cNvSpPr/>
          <p:nvPr/>
        </p:nvSpPr>
        <p:spPr>
          <a:xfrm rot="5400000">
            <a:off x="2695084" y="1911659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176385" y="6180620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Noise model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5711427" y="5434250"/>
            <a:ext cx="676348" cy="384970"/>
            <a:chOff x="2078440" y="1862469"/>
            <a:chExt cx="676348" cy="38497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8089" y="1862469"/>
              <a:ext cx="497050" cy="38497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 rot="18900000">
              <a:off x="2078440" y="1961382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606239" y="5330631"/>
            <a:ext cx="676348" cy="482433"/>
            <a:chOff x="6288934" y="1780517"/>
            <a:chExt cx="676348" cy="482433"/>
          </a:xfrm>
        </p:grpSpPr>
        <p:sp>
          <p:nvSpPr>
            <p:cNvPr id="30" name="Rectangle 29"/>
            <p:cNvSpPr/>
            <p:nvPr/>
          </p:nvSpPr>
          <p:spPr>
            <a:xfrm rot="18900000">
              <a:off x="6288934" y="1962565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/>
            <p:nvPr/>
          </p:nvCxnSpPr>
          <p:spPr>
            <a:xfrm flipV="1">
              <a:off x="6385812" y="178051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050555" y="5470628"/>
            <a:ext cx="723772" cy="384970"/>
            <a:chOff x="2986245" y="1886817"/>
            <a:chExt cx="723772" cy="38497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8516" y="1886817"/>
              <a:ext cx="497050" cy="384970"/>
            </a:xfrm>
            <a:prstGeom prst="rect">
              <a:avLst/>
            </a:prstGeom>
          </p:spPr>
        </p:pic>
        <p:sp>
          <p:nvSpPr>
            <p:cNvPr id="34" name="Isosceles Triangle 1"/>
            <p:cNvSpPr/>
            <p:nvPr/>
          </p:nvSpPr>
          <p:spPr>
            <a:xfrm rot="13500000" flipH="1">
              <a:off x="3237371" y="171129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035718" y="5370991"/>
            <a:ext cx="723772" cy="482433"/>
            <a:chOff x="7141287" y="1813737"/>
            <a:chExt cx="723772" cy="482433"/>
          </a:xfrm>
        </p:grpSpPr>
        <p:cxnSp>
          <p:nvCxnSpPr>
            <p:cNvPr id="36" name="Straight Connector 35"/>
            <p:cNvCxnSpPr/>
            <p:nvPr/>
          </p:nvCxnSpPr>
          <p:spPr>
            <a:xfrm flipV="1">
              <a:off x="7262962" y="181373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Isosceles Triangle 1"/>
            <p:cNvSpPr/>
            <p:nvPr/>
          </p:nvSpPr>
          <p:spPr>
            <a:xfrm rot="13500000" flipH="1">
              <a:off x="7392413" y="170184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8" name="Straight Connector 37"/>
          <p:cNvCxnSpPr/>
          <p:nvPr/>
        </p:nvCxnSpPr>
        <p:spPr>
          <a:xfrm flipV="1">
            <a:off x="6824966" y="1612181"/>
            <a:ext cx="782800" cy="57577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695" y="1566654"/>
            <a:ext cx="802181" cy="621297"/>
          </a:xfrm>
          <a:prstGeom prst="rect">
            <a:avLst/>
          </a:prstGeom>
        </p:spPr>
      </p:pic>
      <p:sp>
        <p:nvSpPr>
          <p:cNvPr id="40" name="Left Brace 39"/>
          <p:cNvSpPr/>
          <p:nvPr/>
        </p:nvSpPr>
        <p:spPr>
          <a:xfrm rot="5400000">
            <a:off x="6193601" y="1901851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/>
          <p:cNvSpPr/>
          <p:nvPr/>
        </p:nvSpPr>
        <p:spPr>
          <a:xfrm rot="5400000">
            <a:off x="7095827" y="1901852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533748" y="1061976"/>
            <a:ext cx="173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model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049601" y="1086703"/>
            <a:ext cx="173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model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2011698" y="305190"/>
                <a:ext cx="87863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𝑏𝑜𝑡h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698" y="305190"/>
                <a:ext cx="878638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/>
              <p:cNvSpPr txBox="1"/>
              <p:nvPr/>
            </p:nvSpPr>
            <p:spPr>
              <a:xfrm>
                <a:off x="5380475" y="342548"/>
                <a:ext cx="306911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𝑐𝑜𝑛𝑡𝑟𝑎𝑠𝑡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𝑐𝑜h𝑒𝑟𝑒𝑛𝑐𝑒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475" y="342548"/>
                <a:ext cx="3069110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/>
          <p:cNvSpPr/>
          <p:nvPr/>
        </p:nvSpPr>
        <p:spPr>
          <a:xfrm>
            <a:off x="5801076" y="2453898"/>
            <a:ext cx="3026248" cy="27550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25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28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335" y="2157225"/>
            <a:ext cx="3606800" cy="3606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3" y="2157225"/>
            <a:ext cx="3606800" cy="3606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5642" y="6190427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Noise model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310684" y="5273745"/>
            <a:ext cx="7025241" cy="3056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0</a:t>
            </a:r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310684" y="5444057"/>
            <a:ext cx="676348" cy="384970"/>
            <a:chOff x="2078440" y="1862469"/>
            <a:chExt cx="676348" cy="3849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8089" y="1862469"/>
              <a:ext cx="497050" cy="38497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 rot="18900000">
              <a:off x="2078440" y="1961382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05496" y="5340438"/>
            <a:ext cx="676348" cy="482433"/>
            <a:chOff x="6288934" y="1780517"/>
            <a:chExt cx="676348" cy="482433"/>
          </a:xfrm>
        </p:grpSpPr>
        <p:sp>
          <p:nvSpPr>
            <p:cNvPr id="7" name="Rectangle 6"/>
            <p:cNvSpPr/>
            <p:nvPr/>
          </p:nvSpPr>
          <p:spPr>
            <a:xfrm rot="18900000">
              <a:off x="6288934" y="1962565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6385812" y="178051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649812" y="5480435"/>
            <a:ext cx="723772" cy="384970"/>
            <a:chOff x="2986245" y="1886817"/>
            <a:chExt cx="723772" cy="38497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8516" y="1886817"/>
              <a:ext cx="497050" cy="384970"/>
            </a:xfrm>
            <a:prstGeom prst="rect">
              <a:avLst/>
            </a:prstGeom>
          </p:spPr>
        </p:pic>
        <p:sp>
          <p:nvSpPr>
            <p:cNvPr id="12" name="Isosceles Triangle 1"/>
            <p:cNvSpPr/>
            <p:nvPr/>
          </p:nvSpPr>
          <p:spPr>
            <a:xfrm rot="13500000" flipH="1">
              <a:off x="3237371" y="171129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634975" y="5380798"/>
            <a:ext cx="723772" cy="482433"/>
            <a:chOff x="7141287" y="1813737"/>
            <a:chExt cx="723772" cy="482433"/>
          </a:xfrm>
        </p:grpSpPr>
        <p:cxnSp>
          <p:nvCxnSpPr>
            <p:cNvPr id="10" name="Straight Connector 9"/>
            <p:cNvCxnSpPr/>
            <p:nvPr/>
          </p:nvCxnSpPr>
          <p:spPr>
            <a:xfrm flipV="1">
              <a:off x="7262962" y="181373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Isosceles Triangle 1"/>
            <p:cNvSpPr/>
            <p:nvPr/>
          </p:nvSpPr>
          <p:spPr>
            <a:xfrm rot="13500000" flipH="1">
              <a:off x="7392413" y="170184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Connector 19"/>
          <p:cNvCxnSpPr/>
          <p:nvPr/>
        </p:nvCxnSpPr>
        <p:spPr>
          <a:xfrm flipV="1">
            <a:off x="2424223" y="1621988"/>
            <a:ext cx="782800" cy="57577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952" y="1576461"/>
            <a:ext cx="802181" cy="621297"/>
          </a:xfrm>
          <a:prstGeom prst="rect">
            <a:avLst/>
          </a:prstGeom>
        </p:spPr>
      </p:pic>
      <p:sp>
        <p:nvSpPr>
          <p:cNvPr id="23" name="Left Brace 22"/>
          <p:cNvSpPr/>
          <p:nvPr/>
        </p:nvSpPr>
        <p:spPr>
          <a:xfrm rot="5400000">
            <a:off x="1792858" y="1911658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e 23"/>
          <p:cNvSpPr/>
          <p:nvPr/>
        </p:nvSpPr>
        <p:spPr>
          <a:xfrm rot="5400000">
            <a:off x="2695084" y="1911659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176385" y="6180620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Noise model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5711427" y="5434250"/>
            <a:ext cx="676348" cy="384970"/>
            <a:chOff x="2078440" y="1862469"/>
            <a:chExt cx="676348" cy="38497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8089" y="1862469"/>
              <a:ext cx="497050" cy="38497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 rot="18900000">
              <a:off x="2078440" y="1961382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606239" y="5330631"/>
            <a:ext cx="676348" cy="482433"/>
            <a:chOff x="6288934" y="1780517"/>
            <a:chExt cx="676348" cy="482433"/>
          </a:xfrm>
        </p:grpSpPr>
        <p:sp>
          <p:nvSpPr>
            <p:cNvPr id="30" name="Rectangle 29"/>
            <p:cNvSpPr/>
            <p:nvPr/>
          </p:nvSpPr>
          <p:spPr>
            <a:xfrm rot="18900000">
              <a:off x="6288934" y="1962565"/>
              <a:ext cx="676348" cy="114154"/>
            </a:xfrm>
            <a:prstGeom prst="rect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/>
            <p:nvPr/>
          </p:nvCxnSpPr>
          <p:spPr>
            <a:xfrm flipV="1">
              <a:off x="6385812" y="178051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050555" y="5470628"/>
            <a:ext cx="723772" cy="384970"/>
            <a:chOff x="2986245" y="1886817"/>
            <a:chExt cx="723772" cy="38497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8516" y="1886817"/>
              <a:ext cx="497050" cy="384970"/>
            </a:xfrm>
            <a:prstGeom prst="rect">
              <a:avLst/>
            </a:prstGeom>
          </p:spPr>
        </p:pic>
        <p:sp>
          <p:nvSpPr>
            <p:cNvPr id="34" name="Isosceles Triangle 1"/>
            <p:cNvSpPr/>
            <p:nvPr/>
          </p:nvSpPr>
          <p:spPr>
            <a:xfrm rot="13500000" flipH="1">
              <a:off x="3237371" y="171129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035718" y="5370991"/>
            <a:ext cx="723772" cy="482433"/>
            <a:chOff x="7141287" y="1813737"/>
            <a:chExt cx="723772" cy="482433"/>
          </a:xfrm>
        </p:grpSpPr>
        <p:cxnSp>
          <p:nvCxnSpPr>
            <p:cNvPr id="36" name="Straight Connector 35"/>
            <p:cNvCxnSpPr/>
            <p:nvPr/>
          </p:nvCxnSpPr>
          <p:spPr>
            <a:xfrm flipV="1">
              <a:off x="7262962" y="1813737"/>
              <a:ext cx="480421" cy="482433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Isosceles Triangle 1"/>
            <p:cNvSpPr/>
            <p:nvPr/>
          </p:nvSpPr>
          <p:spPr>
            <a:xfrm rot="13500000" flipH="1">
              <a:off x="7392413" y="1701849"/>
              <a:ext cx="221520" cy="723772"/>
            </a:xfrm>
            <a:prstGeom prst="triangl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8" name="Straight Connector 37"/>
          <p:cNvCxnSpPr/>
          <p:nvPr/>
        </p:nvCxnSpPr>
        <p:spPr>
          <a:xfrm flipV="1">
            <a:off x="6824966" y="1612181"/>
            <a:ext cx="782800" cy="57577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695" y="1566654"/>
            <a:ext cx="802181" cy="621297"/>
          </a:xfrm>
          <a:prstGeom prst="rect">
            <a:avLst/>
          </a:prstGeom>
        </p:spPr>
      </p:pic>
      <p:sp>
        <p:nvSpPr>
          <p:cNvPr id="40" name="Left Brace 39"/>
          <p:cNvSpPr/>
          <p:nvPr/>
        </p:nvSpPr>
        <p:spPr>
          <a:xfrm rot="5400000">
            <a:off x="6193601" y="1901851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/>
          <p:cNvSpPr/>
          <p:nvPr/>
        </p:nvSpPr>
        <p:spPr>
          <a:xfrm rot="5400000">
            <a:off x="7095827" y="1901852"/>
            <a:ext cx="175420" cy="76723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533748" y="1061976"/>
            <a:ext cx="173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model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049601" y="1086703"/>
            <a:ext cx="173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model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2011698" y="305190"/>
                <a:ext cx="87863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𝑏𝑜𝑡h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698" y="305190"/>
                <a:ext cx="878638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/>
              <p:cNvSpPr txBox="1"/>
              <p:nvPr/>
            </p:nvSpPr>
            <p:spPr>
              <a:xfrm>
                <a:off x="5380475" y="342548"/>
                <a:ext cx="306911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𝑐𝑜𝑛𝑡𝑟𝑎𝑠𝑡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𝑐𝑜h𝑒𝑟𝑒𝑛𝑐𝑒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475" y="342548"/>
                <a:ext cx="3069110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889502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53838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88443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60640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3715505"/>
            <a:ext cx="6573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81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53838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88443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241360" y="3715505"/>
            <a:ext cx="6573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endParaRPr lang="en-US" dirty="0"/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41361" y="60640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79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53838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88443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241360" y="3715505"/>
            <a:ext cx="6573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algn="ctr"/>
            <a:r>
              <a:rPr lang="en-US" dirty="0" smtClean="0"/>
              <a:t>Evidence for similar </a:t>
            </a:r>
            <a:r>
              <a:rPr lang="en-US" dirty="0" smtClean="0"/>
              <a:t>nonlinear (Naka-Rushton) response functions </a:t>
            </a:r>
            <a:r>
              <a:rPr lang="en-US" dirty="0" smtClean="0"/>
              <a:t>to </a:t>
            </a:r>
            <a:r>
              <a:rPr lang="en-US" dirty="0" smtClean="0">
                <a:solidFill>
                  <a:schemeClr val="accent6"/>
                </a:solidFill>
              </a:rPr>
              <a:t>contrast</a:t>
            </a:r>
            <a:r>
              <a:rPr lang="en-US" dirty="0" smtClean="0"/>
              <a:t> and motion </a:t>
            </a:r>
            <a:r>
              <a:rPr lang="en-US" dirty="0" smtClean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41361" y="60640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45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53838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88443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241360" y="3715505"/>
            <a:ext cx="6573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algn="ctr"/>
            <a:r>
              <a:rPr lang="en-US" dirty="0"/>
              <a:t>Evidence 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dirty="0" smtClean="0"/>
              <a:t>Prediction and comparison to a behavioral measure of visibility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41361" y="60640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25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1538380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1884437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241360" y="3715505"/>
            <a:ext cx="65735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as measured from cortical signals with fMRI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algn="ctr"/>
            <a:r>
              <a:rPr lang="en-US" dirty="0"/>
              <a:t>Evidence for similar nonlinear (Naka-Rushton) response functions to </a:t>
            </a:r>
            <a:r>
              <a:rPr lang="en-US" dirty="0">
                <a:solidFill>
                  <a:schemeClr val="accent6"/>
                </a:solidFill>
              </a:rPr>
              <a:t>contrast</a:t>
            </a:r>
            <a:r>
              <a:rPr lang="en-US" dirty="0"/>
              <a:t> and motion </a:t>
            </a:r>
            <a:r>
              <a:rPr lang="en-US" dirty="0">
                <a:solidFill>
                  <a:schemeClr val="accent4"/>
                </a:solidFill>
              </a:rPr>
              <a:t>coherence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 startAt="2"/>
            </a:pPr>
            <a:r>
              <a:rPr lang="en-US" dirty="0" smtClean="0"/>
              <a:t>Prediction and comparison to a behavioral measure of visibility</a:t>
            </a:r>
          </a:p>
          <a:p>
            <a:pPr marL="342900" indent="-342900" algn="ctr">
              <a:buFont typeface="+mj-lt"/>
              <a:buAutoNum type="arabicPeriod" startAt="2"/>
            </a:pPr>
            <a:endParaRPr lang="en-US" dirty="0" smtClean="0"/>
          </a:p>
          <a:p>
            <a:pPr algn="ctr"/>
            <a:r>
              <a:rPr lang="en-US" dirty="0" smtClean="0"/>
              <a:t>Judgments of </a:t>
            </a:r>
            <a:r>
              <a:rPr lang="en-US" dirty="0" smtClean="0">
                <a:solidFill>
                  <a:schemeClr val="accent6"/>
                </a:solidFill>
              </a:rPr>
              <a:t>contrast</a:t>
            </a:r>
            <a:r>
              <a:rPr lang="en-US" dirty="0" smtClean="0"/>
              <a:t> and motion </a:t>
            </a:r>
            <a:r>
              <a:rPr lang="en-US" dirty="0" smtClean="0">
                <a:solidFill>
                  <a:schemeClr val="accent4"/>
                </a:solidFill>
              </a:rPr>
              <a:t>coherence</a:t>
            </a:r>
            <a:r>
              <a:rPr lang="en-US" dirty="0" smtClean="0"/>
              <a:t> appear to be read out </a:t>
            </a:r>
            <a:r>
              <a:rPr lang="en-US" dirty="0" smtClean="0"/>
              <a:t>under additive noise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41361" y="60640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4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32" y="3566912"/>
            <a:ext cx="3372652" cy="22484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56232" y="518058"/>
            <a:ext cx="25444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Thanks! </a:t>
            </a:r>
            <a:endParaRPr lang="en-US" sz="5400" dirty="0"/>
          </a:p>
        </p:txBody>
      </p:sp>
      <p:sp>
        <p:nvSpPr>
          <p:cNvPr id="4" name="TextBox 3"/>
          <p:cNvSpPr txBox="1"/>
          <p:nvPr/>
        </p:nvSpPr>
        <p:spPr>
          <a:xfrm>
            <a:off x="508232" y="5948471"/>
            <a:ext cx="26056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Justin Gardner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352288" y="3064455"/>
            <a:ext cx="3897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Another person involved in this project: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36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-304800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04800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60223" y="5225905"/>
            <a:ext cx="36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coherence?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1543272" y="5736266"/>
            <a:ext cx="206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Rees and Koch 2000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4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60223" y="5225905"/>
            <a:ext cx="36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coherence?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1543272" y="5736266"/>
            <a:ext cx="206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Rees and Koch 2000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938320" y="1012336"/>
            <a:ext cx="3274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contrast?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569690" y="143202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Boynton et al. 1999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60223" y="5225905"/>
            <a:ext cx="36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Representation of coherence?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1543272" y="5736266"/>
            <a:ext cx="206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Rees and Koch 2000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3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2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83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71060" y="595423"/>
            <a:ext cx="1733107" cy="107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5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71060" y="595423"/>
            <a:ext cx="1733107" cy="107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97" y="5230892"/>
            <a:ext cx="1513024" cy="69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9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71060" y="595423"/>
            <a:ext cx="1733107" cy="107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97" y="5230892"/>
            <a:ext cx="1513024" cy="694171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2349795" y="6098394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26241" y="6289780"/>
            <a:ext cx="1194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Coherence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9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71060" y="595423"/>
            <a:ext cx="1733107" cy="107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97" y="5230892"/>
            <a:ext cx="1513024" cy="694171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2349795" y="6098394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26241" y="6289780"/>
            <a:ext cx="1194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Coherence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2381694" y="5291879"/>
            <a:ext cx="1626781" cy="633184"/>
          </a:xfrm>
          <a:custGeom>
            <a:avLst/>
            <a:gdLst>
              <a:gd name="connsiteX0" fmla="*/ 0 w 1626781"/>
              <a:gd name="connsiteY0" fmla="*/ 606061 h 633184"/>
              <a:gd name="connsiteX1" fmla="*/ 446567 w 1626781"/>
              <a:gd name="connsiteY1" fmla="*/ 478471 h 633184"/>
              <a:gd name="connsiteX2" fmla="*/ 744279 w 1626781"/>
              <a:gd name="connsiteY2" fmla="*/ 6 h 633184"/>
              <a:gd name="connsiteX3" fmla="*/ 1031358 w 1626781"/>
              <a:gd name="connsiteY3" fmla="*/ 467838 h 633184"/>
              <a:gd name="connsiteX4" fmla="*/ 1626781 w 1626781"/>
              <a:gd name="connsiteY4" fmla="*/ 606061 h 63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6781" h="633184">
                <a:moveTo>
                  <a:pt x="0" y="606061"/>
                </a:moveTo>
                <a:cubicBezTo>
                  <a:pt x="161260" y="592770"/>
                  <a:pt x="322520" y="579480"/>
                  <a:pt x="446567" y="478471"/>
                </a:cubicBezTo>
                <a:cubicBezTo>
                  <a:pt x="570614" y="377462"/>
                  <a:pt x="646814" y="1778"/>
                  <a:pt x="744279" y="6"/>
                </a:cubicBezTo>
                <a:cubicBezTo>
                  <a:pt x="841744" y="-1766"/>
                  <a:pt x="884274" y="366829"/>
                  <a:pt x="1031358" y="467838"/>
                </a:cubicBezTo>
                <a:cubicBezTo>
                  <a:pt x="1178442" y="568847"/>
                  <a:pt x="1477925" y="687577"/>
                  <a:pt x="1626781" y="60606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6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2084" y="699664"/>
            <a:ext cx="12928086" cy="544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1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71060" y="595423"/>
            <a:ext cx="1733107" cy="107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97" y="5230892"/>
            <a:ext cx="1513024" cy="694171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2349795" y="6098394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26241" y="6289780"/>
            <a:ext cx="1194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Coherence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2381694" y="5291879"/>
            <a:ext cx="1626781" cy="633184"/>
          </a:xfrm>
          <a:custGeom>
            <a:avLst/>
            <a:gdLst>
              <a:gd name="connsiteX0" fmla="*/ 0 w 1626781"/>
              <a:gd name="connsiteY0" fmla="*/ 606061 h 633184"/>
              <a:gd name="connsiteX1" fmla="*/ 446567 w 1626781"/>
              <a:gd name="connsiteY1" fmla="*/ 478471 h 633184"/>
              <a:gd name="connsiteX2" fmla="*/ 744279 w 1626781"/>
              <a:gd name="connsiteY2" fmla="*/ 6 h 633184"/>
              <a:gd name="connsiteX3" fmla="*/ 1031358 w 1626781"/>
              <a:gd name="connsiteY3" fmla="*/ 467838 h 633184"/>
              <a:gd name="connsiteX4" fmla="*/ 1626781 w 1626781"/>
              <a:gd name="connsiteY4" fmla="*/ 606061 h 63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6781" h="633184">
                <a:moveTo>
                  <a:pt x="0" y="606061"/>
                </a:moveTo>
                <a:cubicBezTo>
                  <a:pt x="161260" y="592770"/>
                  <a:pt x="322520" y="579480"/>
                  <a:pt x="446567" y="478471"/>
                </a:cubicBezTo>
                <a:cubicBezTo>
                  <a:pt x="570614" y="377462"/>
                  <a:pt x="646814" y="1778"/>
                  <a:pt x="744279" y="6"/>
                </a:cubicBezTo>
                <a:cubicBezTo>
                  <a:pt x="841744" y="-1766"/>
                  <a:pt x="884274" y="366829"/>
                  <a:pt x="1031358" y="467838"/>
                </a:cubicBezTo>
                <a:cubicBezTo>
                  <a:pt x="1178442" y="568847"/>
                  <a:pt x="1477925" y="687577"/>
                  <a:pt x="1626781" y="60606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27" name="Oval 26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010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52" y="4336760"/>
            <a:ext cx="2768600" cy="2286000"/>
          </a:xfrm>
          <a:prstGeom prst="rect">
            <a:avLst/>
          </a:prstGeom>
        </p:spPr>
      </p:pic>
      <p:pic>
        <p:nvPicPr>
          <p:cNvPr id="31" name="Picture 30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0" y="971931"/>
            <a:ext cx="1513024" cy="694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5" y="302619"/>
            <a:ext cx="2463193" cy="2257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360428" y="1839433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36874" y="2030819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71060" y="595423"/>
            <a:ext cx="1733107" cy="1070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97" y="5230892"/>
            <a:ext cx="1513024" cy="694171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2349795" y="6098394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26241" y="6289780"/>
            <a:ext cx="1194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Coherence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2381694" y="5291879"/>
            <a:ext cx="1626781" cy="633184"/>
          </a:xfrm>
          <a:custGeom>
            <a:avLst/>
            <a:gdLst>
              <a:gd name="connsiteX0" fmla="*/ 0 w 1626781"/>
              <a:gd name="connsiteY0" fmla="*/ 606061 h 633184"/>
              <a:gd name="connsiteX1" fmla="*/ 446567 w 1626781"/>
              <a:gd name="connsiteY1" fmla="*/ 478471 h 633184"/>
              <a:gd name="connsiteX2" fmla="*/ 744279 w 1626781"/>
              <a:gd name="connsiteY2" fmla="*/ 6 h 633184"/>
              <a:gd name="connsiteX3" fmla="*/ 1031358 w 1626781"/>
              <a:gd name="connsiteY3" fmla="*/ 467838 h 633184"/>
              <a:gd name="connsiteX4" fmla="*/ 1626781 w 1626781"/>
              <a:gd name="connsiteY4" fmla="*/ 606061 h 63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6781" h="633184">
                <a:moveTo>
                  <a:pt x="0" y="606061"/>
                </a:moveTo>
                <a:cubicBezTo>
                  <a:pt x="161260" y="592770"/>
                  <a:pt x="322520" y="579480"/>
                  <a:pt x="446567" y="478471"/>
                </a:cubicBezTo>
                <a:cubicBezTo>
                  <a:pt x="570614" y="377462"/>
                  <a:pt x="646814" y="1778"/>
                  <a:pt x="744279" y="6"/>
                </a:cubicBezTo>
                <a:cubicBezTo>
                  <a:pt x="841744" y="-1766"/>
                  <a:pt x="884274" y="366829"/>
                  <a:pt x="1031358" y="467838"/>
                </a:cubicBezTo>
                <a:cubicBezTo>
                  <a:pt x="1178442" y="568847"/>
                  <a:pt x="1477925" y="687577"/>
                  <a:pt x="1626781" y="60606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27" name="Oval 26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Picture 27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286" y="2605519"/>
            <a:ext cx="768205" cy="352450"/>
          </a:xfrm>
          <a:prstGeom prst="rect">
            <a:avLst/>
          </a:prstGeom>
        </p:spPr>
      </p:pic>
      <p:pic>
        <p:nvPicPr>
          <p:cNvPr id="29" name="Picture 2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912" y="2864223"/>
            <a:ext cx="768205" cy="352450"/>
          </a:xfrm>
          <a:prstGeom prst="rect">
            <a:avLst/>
          </a:prstGeom>
        </p:spPr>
      </p:pic>
      <p:pic>
        <p:nvPicPr>
          <p:cNvPr id="30" name="Picture 29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651" y="3026094"/>
            <a:ext cx="768205" cy="352450"/>
          </a:xfrm>
          <a:prstGeom prst="rect">
            <a:avLst/>
          </a:prstGeom>
        </p:spPr>
      </p:pic>
      <p:pic>
        <p:nvPicPr>
          <p:cNvPr id="34" name="Picture 33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911" y="3216451"/>
            <a:ext cx="768205" cy="352450"/>
          </a:xfrm>
          <a:prstGeom prst="rect">
            <a:avLst/>
          </a:prstGeom>
        </p:spPr>
      </p:pic>
      <p:pic>
        <p:nvPicPr>
          <p:cNvPr id="38" name="Picture 37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958" y="3510860"/>
            <a:ext cx="768205" cy="352450"/>
          </a:xfrm>
          <a:prstGeom prst="rect">
            <a:avLst/>
          </a:prstGeom>
        </p:spPr>
      </p:pic>
      <p:pic>
        <p:nvPicPr>
          <p:cNvPr id="39" name="Picture 38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435" y="3492913"/>
            <a:ext cx="768205" cy="3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6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95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Voxel representation 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1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/>
              <a:t>Voxel representation 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/>
              <a:t>Prediction and comparison to a behavioral measure of visibility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9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441761" y="2346455"/>
            <a:ext cx="1678678" cy="1765004"/>
            <a:chOff x="2612779" y="965200"/>
            <a:chExt cx="3011242" cy="316609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612779" y="160866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612779" y="3317865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12779" y="1638271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612779" y="965200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945467" y="965200"/>
              <a:ext cx="1671354" cy="7852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45467" y="965200"/>
              <a:ext cx="0" cy="17091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945467" y="2654270"/>
              <a:ext cx="1671354" cy="7852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284133" y="2422097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616821" y="1730346"/>
              <a:ext cx="0" cy="17091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284133" y="1780078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91333" y="3459672"/>
              <a:ext cx="1332688" cy="6434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612779" y="2654270"/>
              <a:ext cx="1332688" cy="64346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902854" y="2692512"/>
            <a:ext cx="2317015" cy="1826980"/>
            <a:chOff x="-1179331" y="2001168"/>
            <a:chExt cx="4957983" cy="390939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79331" y="2001168"/>
              <a:ext cx="4957983" cy="3909398"/>
            </a:xfrm>
            <a:prstGeom prst="rect">
              <a:avLst/>
            </a:prstGeom>
          </p:spPr>
        </p:pic>
        <p:sp>
          <p:nvSpPr>
            <p:cNvPr id="30" name="Oval 29"/>
            <p:cNvSpPr/>
            <p:nvPr/>
          </p:nvSpPr>
          <p:spPr>
            <a:xfrm>
              <a:off x="1580480" y="2294461"/>
              <a:ext cx="1709198" cy="170919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361" y="139321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Goal: A model of how voxels </a:t>
            </a:r>
            <a:r>
              <a:rPr lang="en-US" i="1" dirty="0" smtClean="0"/>
              <a:t>represent </a:t>
            </a:r>
            <a:r>
              <a:rPr lang="en-US" dirty="0" smtClean="0"/>
              <a:t>(encode) contrast and motion coherence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241360" y="4523580"/>
            <a:ext cx="6573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/>
              <a:t>Voxel representation from cortical measurements of BOLD fMRI</a:t>
            </a:r>
          </a:p>
          <a:p>
            <a:pPr marL="342900" indent="-342900" algn="ctr">
              <a:buAutoNum type="arabicPeriod"/>
            </a:pPr>
            <a:endParaRPr lang="en-US" dirty="0" smtClean="0"/>
          </a:p>
          <a:p>
            <a:pPr marL="342900" indent="-342900" algn="ctr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Prediction and comparison to a behavioral measure of visibility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0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6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304999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71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849351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77141" y="3150638"/>
            <a:ext cx="544352" cy="544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1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849351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77141" y="3150638"/>
            <a:ext cx="544352" cy="544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73749" y="531628"/>
            <a:ext cx="3551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Luminance changes = bad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91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hc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250950"/>
            <a:ext cx="55245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6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849351" y="3167133"/>
            <a:ext cx="544352" cy="5443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77141" y="3150638"/>
            <a:ext cx="544352" cy="544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4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900000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288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54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15983987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21343135">
            <a:off x="5049090" y="4754641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2409733">
            <a:off x="4425853" y="1653488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4380594">
            <a:off x="2303286" y="1985270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9398497">
            <a:off x="6740239" y="2421913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21265294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4041235">
            <a:off x="1082712" y="723783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20140212">
            <a:off x="6336449" y="738460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9331414">
            <a:off x="7577706" y="5350890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2545985">
            <a:off x="3562256" y="4926081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0800000">
            <a:off x="1328298" y="3872475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8872753">
            <a:off x="2793998" y="673853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5400000">
            <a:off x="5073306" y="673853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4214751">
            <a:off x="6626403" y="4343538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0423885">
            <a:off x="7700838" y="1490016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73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3500000">
            <a:off x="4849351" y="3167133"/>
            <a:ext cx="890648" cy="890648"/>
            <a:chOff x="4849351" y="2820837"/>
            <a:chExt cx="890648" cy="890648"/>
          </a:xfrm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5400000">
            <a:off x="3684852" y="3134142"/>
            <a:ext cx="544352" cy="1204172"/>
            <a:chOff x="3760647" y="3167133"/>
            <a:chExt cx="544352" cy="1204172"/>
          </a:xfrm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5049090" y="4754641"/>
            <a:ext cx="544352" cy="1204172"/>
            <a:chOff x="3760647" y="3167133"/>
            <a:chExt cx="544352" cy="1204172"/>
          </a:xfrm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5400000">
            <a:off x="4425853" y="1653488"/>
            <a:ext cx="544352" cy="1204172"/>
            <a:chOff x="3760647" y="3167133"/>
            <a:chExt cx="544352" cy="1204172"/>
          </a:xfrm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2303286" y="1985270"/>
            <a:ext cx="544352" cy="1204172"/>
            <a:chOff x="3760647" y="3167133"/>
            <a:chExt cx="544352" cy="1204172"/>
          </a:xfrm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5400000">
            <a:off x="6740239" y="2421913"/>
            <a:ext cx="544352" cy="1204172"/>
            <a:chOff x="3760647" y="3167133"/>
            <a:chExt cx="544352" cy="1204172"/>
          </a:xfrm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5400000">
            <a:off x="2318229" y="5018568"/>
            <a:ext cx="544352" cy="1204172"/>
            <a:chOff x="3760647" y="3167133"/>
            <a:chExt cx="544352" cy="1204172"/>
          </a:xfrm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5400000">
            <a:off x="1082712" y="723783"/>
            <a:ext cx="544352" cy="1204172"/>
            <a:chOff x="3760647" y="3167133"/>
            <a:chExt cx="544352" cy="1204172"/>
          </a:xfrm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5400000">
            <a:off x="6336449" y="738460"/>
            <a:ext cx="544352" cy="1204172"/>
            <a:chOff x="3760647" y="3167133"/>
            <a:chExt cx="544352" cy="1204172"/>
          </a:xfrm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5400000">
            <a:off x="7577706" y="5350890"/>
            <a:ext cx="544352" cy="1204172"/>
            <a:chOff x="3760647" y="3167133"/>
            <a:chExt cx="544352" cy="1204172"/>
          </a:xfrm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3500000">
            <a:off x="3562256" y="4926081"/>
            <a:ext cx="890648" cy="890648"/>
            <a:chOff x="4849351" y="2820837"/>
            <a:chExt cx="890648" cy="890648"/>
          </a:xfrm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3500000">
            <a:off x="1328298" y="3872475"/>
            <a:ext cx="890648" cy="890648"/>
            <a:chOff x="4849351" y="2820837"/>
            <a:chExt cx="890648" cy="890648"/>
          </a:xfrm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3500000">
            <a:off x="2793998" y="673853"/>
            <a:ext cx="890648" cy="890648"/>
            <a:chOff x="4849351" y="2820837"/>
            <a:chExt cx="890648" cy="890648"/>
          </a:xfrm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13500000">
            <a:off x="5073306" y="673853"/>
            <a:ext cx="890648" cy="890648"/>
            <a:chOff x="4849351" y="2820837"/>
            <a:chExt cx="890648" cy="890648"/>
          </a:xfrm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13500000">
            <a:off x="6626403" y="4343538"/>
            <a:ext cx="890648" cy="890648"/>
            <a:chOff x="4849351" y="2820837"/>
            <a:chExt cx="890648" cy="890648"/>
          </a:xfrm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3500000">
            <a:off x="7700838" y="1490016"/>
            <a:ext cx="890648" cy="890648"/>
            <a:chOff x="4849351" y="2820837"/>
            <a:chExt cx="890648" cy="890648"/>
          </a:xfrm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498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 rot="13500000">
            <a:off x="4849351" y="3167133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" name="Oval 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5400000">
            <a:off x="3684852" y="3134142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4" name="Oval 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5049090" y="4754641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11" name="Oval 1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5400000">
            <a:off x="4425853" y="1653488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15" name="Oval 1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>
              <a:stCxn id="1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2303286" y="1985270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19" name="Oval 18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9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5400000">
            <a:off x="6740239" y="2421913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22" name="Oval 21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2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5400000">
            <a:off x="2318229" y="5018568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25" name="Oval 24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>
              <a:stCxn id="25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5400000">
            <a:off x="1082712" y="723783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28" name="Oval 27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8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5400000">
            <a:off x="6336449" y="738460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31" name="Oval 30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31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5400000">
            <a:off x="7577706" y="5350890"/>
            <a:ext cx="544352" cy="1204172"/>
            <a:chOff x="3760647" y="3167133"/>
            <a:chExt cx="544352" cy="1204172"/>
          </a:xfrm>
          <a:solidFill>
            <a:schemeClr val="bg1">
              <a:lumMod val="65000"/>
            </a:schemeClr>
          </a:solidFill>
        </p:grpSpPr>
        <p:sp>
          <p:nvSpPr>
            <p:cNvPr id="34" name="Oval 33"/>
            <p:cNvSpPr/>
            <p:nvPr/>
          </p:nvSpPr>
          <p:spPr>
            <a:xfrm>
              <a:off x="3760647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34" idx="4"/>
            </p:cNvCxnSpPr>
            <p:nvPr/>
          </p:nvCxnSpPr>
          <p:spPr>
            <a:xfrm>
              <a:off x="4032823" y="3711485"/>
              <a:ext cx="0" cy="659820"/>
            </a:xfrm>
            <a:prstGeom prst="straightConnector1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3500000">
            <a:off x="3562256" y="4926081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7" name="Oval 36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7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3500000">
            <a:off x="1328298" y="3872475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0" name="Oval 39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stCxn id="40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3500000">
            <a:off x="2793998" y="673853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3" name="Oval 42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>
              <a:stCxn id="43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13500000">
            <a:off x="5073306" y="673853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6" name="Oval 45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46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 rot="13500000">
            <a:off x="6626403" y="4343538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9" name="Oval 48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9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3500000">
            <a:off x="7700838" y="1490016"/>
            <a:ext cx="890648" cy="890648"/>
            <a:chOff x="4849351" y="2820837"/>
            <a:chExt cx="890648" cy="89064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2" name="Oval 51"/>
            <p:cNvSpPr/>
            <p:nvPr/>
          </p:nvSpPr>
          <p:spPr>
            <a:xfrm>
              <a:off x="4849351" y="3167133"/>
              <a:ext cx="544352" cy="544352"/>
            </a:xfrm>
            <a:prstGeom prst="ellips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52" idx="7"/>
            </p:cNvCxnSpPr>
            <p:nvPr/>
          </p:nvCxnSpPr>
          <p:spPr>
            <a:xfrm flipV="1">
              <a:off x="5313984" y="2820837"/>
              <a:ext cx="426015" cy="426015"/>
            </a:xfrm>
            <a:prstGeom prst="straightConnector1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385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MRI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38" y="21265"/>
            <a:ext cx="14786593" cy="742630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05842" y="167115"/>
            <a:ext cx="4066701" cy="5180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92732" y="167115"/>
            <a:ext cx="5062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Cortical measurements: task at fixation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947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MRIMethods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38" y="21265"/>
            <a:ext cx="14786593" cy="74263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1534" y="4287322"/>
            <a:ext cx="55370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11 observers, asynchronous task at fixation</a:t>
            </a:r>
          </a:p>
          <a:p>
            <a:endParaRPr lang="en-US" sz="2400" dirty="0"/>
          </a:p>
          <a:p>
            <a:r>
              <a:rPr lang="en-US" sz="2400" dirty="0" smtClean="0"/>
              <a:t>800+ trials (20 per experimental condition)</a:t>
            </a:r>
          </a:p>
          <a:p>
            <a:endParaRPr lang="en-US" sz="2400" dirty="0"/>
          </a:p>
          <a:p>
            <a:r>
              <a:rPr lang="en-US" sz="2400" dirty="0" smtClean="0"/>
              <a:t>1 </a:t>
            </a:r>
            <a:r>
              <a:rPr lang="en-US" sz="2400" dirty="0" err="1" smtClean="0"/>
              <a:t>hr</a:t>
            </a:r>
            <a:r>
              <a:rPr lang="en-US" sz="2400" dirty="0" smtClean="0"/>
              <a:t> </a:t>
            </a:r>
            <a:r>
              <a:rPr lang="en-US" sz="2400" dirty="0" err="1" smtClean="0"/>
              <a:t>retinotopy</a:t>
            </a:r>
            <a:endParaRPr lang="en-US" sz="2400" dirty="0"/>
          </a:p>
          <a:p>
            <a:r>
              <a:rPr lang="en-US" sz="2400" dirty="0" smtClean="0"/>
              <a:t>4 x 2 </a:t>
            </a:r>
            <a:r>
              <a:rPr lang="en-US" sz="2400" dirty="0" err="1" smtClean="0"/>
              <a:t>hr</a:t>
            </a:r>
            <a:r>
              <a:rPr lang="en-US" sz="2400" dirty="0" smtClean="0"/>
              <a:t> scanning sessions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2305842" y="167115"/>
            <a:ext cx="4066701" cy="5180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92732" y="167115"/>
            <a:ext cx="5062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Cortical measurements: task at fixation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005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402" y="0"/>
            <a:ext cx="5459598" cy="4122106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3338231"/>
            <a:ext cx="5014252" cy="33053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18768" y="229170"/>
            <a:ext cx="24034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Area </a:t>
            </a:r>
            <a:r>
              <a:rPr lang="en-US" sz="5400" dirty="0" smtClean="0">
                <a:solidFill>
                  <a:schemeClr val="accent6"/>
                </a:solidFill>
              </a:rPr>
              <a:t>V1</a:t>
            </a:r>
            <a:endParaRPr lang="en-US" sz="5400" dirty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55981" y="5720229"/>
            <a:ext cx="2589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Area </a:t>
            </a:r>
            <a:r>
              <a:rPr lang="en-US" sz="5400" dirty="0" smtClean="0">
                <a:solidFill>
                  <a:schemeClr val="accent4"/>
                </a:solidFill>
              </a:rPr>
              <a:t>MT</a:t>
            </a:r>
            <a:endParaRPr lang="en-US" sz="5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09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7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824" y="2293922"/>
            <a:ext cx="77023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Within-subject analysis: display average across subjects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711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250950"/>
            <a:ext cx="5524500" cy="43561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45167" y="79583"/>
            <a:ext cx="3965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Contrast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1244600"/>
            <a:ext cx="55245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5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824" y="2293922"/>
            <a:ext cx="77023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Within-subject analysis: display average across subjects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 smtClean="0"/>
              <a:t>Timecourses</a:t>
            </a:r>
            <a:r>
              <a:rPr lang="en-US" sz="2400" dirty="0" smtClean="0"/>
              <a:t> were averaged across ROIs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414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pic>
        <p:nvPicPr>
          <p:cNvPr id="3" name="Picture 2" descr="MT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6" y="5431251"/>
            <a:ext cx="1839095" cy="1212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824" y="2293922"/>
            <a:ext cx="77023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Within-subject analysis: display average across subjects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 smtClean="0"/>
              <a:t>Timecourses</a:t>
            </a:r>
            <a:r>
              <a:rPr lang="en-US" sz="2400" dirty="0" smtClean="0"/>
              <a:t> were averaged across ROIs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Deconvolution (GLM/finite impulse response) used to obtain separated per-condition measurements</a:t>
            </a:r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118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40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236103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466935"/>
            <a:ext cx="4318000" cy="3251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6" name="Picture 15" descr="V1.a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1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406225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466935"/>
            <a:ext cx="4318000" cy="3251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0" y="3536177"/>
            <a:ext cx="4318000" cy="3251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2407" y="3406225"/>
            <a:ext cx="2118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Stimulus length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" y="63898"/>
            <a:ext cx="4318000" cy="3251200"/>
          </a:xfrm>
          <a:prstGeom prst="rect">
            <a:avLst/>
          </a:prstGeom>
        </p:spPr>
      </p:pic>
      <p:pic>
        <p:nvPicPr>
          <p:cNvPr id="15" name="Picture 14" descr="V1.ai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48" y="0"/>
            <a:ext cx="1992052" cy="150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3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1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7878"/>
            <a:ext cx="2647507" cy="43517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1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0484" y="67878"/>
            <a:ext cx="1967023" cy="43517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19963" y="67878"/>
            <a:ext cx="1527544" cy="43517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3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h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250950"/>
            <a:ext cx="5524500" cy="4356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45167" y="79583"/>
            <a:ext cx="3965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mtClean="0"/>
              <a:t>Coherence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7619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470" y="1169808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8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6412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42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62265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30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7"/>
            <a:ext cx="5192234" cy="58969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33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7"/>
            <a:ext cx="5192234" cy="48549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5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26" y="1548165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7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98651" y="142306"/>
            <a:ext cx="5192234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1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1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26" y="0"/>
            <a:ext cx="1549373" cy="116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86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9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3" y="0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6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406225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3" y="0"/>
            <a:ext cx="4318000" cy="3251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551276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9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14020" y="3406225"/>
            <a:ext cx="1528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Coherence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2407" y="3406225"/>
            <a:ext cx="2118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Stimulus length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421470" y="77625"/>
            <a:ext cx="12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Contrast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11" name="Picture 10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19" y="1905796"/>
            <a:ext cx="1885537" cy="12429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3" y="0"/>
            <a:ext cx="4318000" cy="3251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28" y="3551276"/>
            <a:ext cx="4318000" cy="3251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86" y="3551276"/>
            <a:ext cx="4318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1" y="5414540"/>
            <a:ext cx="1885537" cy="12429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05" y="0"/>
            <a:ext cx="7886095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85190" y="206101"/>
            <a:ext cx="5192234" cy="4514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9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T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1" y="5414540"/>
            <a:ext cx="1885537" cy="12429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05" y="0"/>
            <a:ext cx="7886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1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7023" y="2764465"/>
            <a:ext cx="52950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Neural response model for cortical measurements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434160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40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625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𝑠𝑙𝑜𝑝𝑒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blipFill rotWithShape="0">
                <a:blip r:embed="rId4"/>
                <a:stretch>
                  <a:fillRect l="-2121" r="-606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 flipV="1">
            <a:off x="7206761" y="3440749"/>
            <a:ext cx="1299825" cy="744279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056475" y="4257162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72551" y="4329297"/>
            <a:ext cx="17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Feature strength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5966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𝑠𝑙𝑜𝑝𝑒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blipFill rotWithShape="0">
                <a:blip r:embed="rId4"/>
                <a:stretch>
                  <a:fillRect l="-2121" r="-606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50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bSup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>
          <a:xfrm flipV="1">
            <a:off x="7206761" y="3440749"/>
            <a:ext cx="1299825" cy="744279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056475" y="4257162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072551" y="4329297"/>
            <a:ext cx="17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Feature strength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67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𝑠𝑙𝑜𝑝𝑒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𝑠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3774557"/>
                <a:ext cx="2011128" cy="298415"/>
              </a:xfrm>
              <a:prstGeom prst="rect">
                <a:avLst/>
              </a:prstGeom>
              <a:blipFill rotWithShape="0">
                <a:blip r:embed="rId4"/>
                <a:stretch>
                  <a:fillRect l="-2121" r="-606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50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𝑞</m:t>
                              </m:r>
                            </m:sup>
                          </m:sSubSup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919" y="4352100"/>
                <a:ext cx="2318006" cy="64254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8037629" y="2346151"/>
                <a:ext cx="6656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𝑜𝑛𝑠𝑒𝑡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629" y="2346151"/>
                <a:ext cx="665695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7339" r="-27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1186" y="4316230"/>
            <a:ext cx="1295400" cy="10033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7206761" y="3440749"/>
            <a:ext cx="1299825" cy="744279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056475" y="5432467"/>
            <a:ext cx="1754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072551" y="5504602"/>
            <a:ext cx="17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Feature strength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052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3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944" y="2647508"/>
            <a:ext cx="5959549" cy="59595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452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944" y="2647508"/>
            <a:ext cx="5959549" cy="59595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614531" y="5162584"/>
                <a:ext cx="1180214" cy="6051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𝑡𝑟𝑖𝑎𝑙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500</m:t>
                                  </m:r>
                                </m:sub>
                              </m:sSub>
                            </m:den>
                          </m:f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𝜅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4531" y="5162584"/>
                <a:ext cx="1180214" cy="60510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44713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944" y="2647508"/>
            <a:ext cx="5959549" cy="59595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5124893" y="5228416"/>
                <a:ext cx="2236510" cy="560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𝜏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𝜖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charset="0"/>
                                </a:rPr>
                                <m:t>𝜏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∗</m:t>
                      </m:r>
                      <m:r>
                        <a:rPr lang="en-US" b="0" i="1" smtClean="0">
                          <a:latin typeface="Cambria Math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!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893" y="5228416"/>
                <a:ext cx="2236510" cy="56034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15676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944" y="2647508"/>
            <a:ext cx="5959549" cy="59595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946" y="1159834"/>
            <a:ext cx="8610601" cy="86106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47" y="-1392865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084" y="-1216097"/>
            <a:ext cx="6033977" cy="60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2537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831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0753"/>
            <a:ext cx="1759970" cy="46570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19314" y="2835348"/>
            <a:ext cx="1754975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85" y="1190847"/>
            <a:ext cx="1463749" cy="2445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0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92595"/>
            <a:ext cx="1463749" cy="2945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19314" y="2835348"/>
            <a:ext cx="1754975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85" y="1190847"/>
            <a:ext cx="1463749" cy="2445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9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92595"/>
            <a:ext cx="1463749" cy="2945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19314" y="2835348"/>
            <a:ext cx="1754975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85" y="1190847"/>
            <a:ext cx="1463749" cy="2445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072" y="1313121"/>
            <a:ext cx="4625695" cy="402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9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92595"/>
            <a:ext cx="1463749" cy="2945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19314" y="2835348"/>
            <a:ext cx="1754975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85" y="1190847"/>
            <a:ext cx="1463749" cy="2445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99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92595"/>
            <a:ext cx="1463749" cy="2945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87416" y="2879652"/>
            <a:ext cx="1754975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7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" y="2214378"/>
            <a:ext cx="3080821" cy="2429245"/>
          </a:xfrm>
          <a:prstGeom prst="rect">
            <a:avLst/>
          </a:prstGeom>
        </p:spPr>
      </p:pic>
      <p:pic>
        <p:nvPicPr>
          <p:cNvPr id="5" name="Picture 4" descr="neuron-black-and-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400" y="2785730"/>
            <a:ext cx="2804158" cy="128654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903224" y="2408275"/>
            <a:ext cx="3757217" cy="1041991"/>
            <a:chOff x="1903224" y="2408275"/>
            <a:chExt cx="3757217" cy="1041991"/>
          </a:xfrm>
        </p:grpSpPr>
        <p:sp>
          <p:nvSpPr>
            <p:cNvPr id="4" name="Oval 3"/>
            <p:cNvSpPr/>
            <p:nvPr/>
          </p:nvSpPr>
          <p:spPr>
            <a:xfrm>
              <a:off x="1903224" y="2408275"/>
              <a:ext cx="1041991" cy="104199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>
              <a:stCxn id="4" idx="0"/>
            </p:cNvCxnSpPr>
            <p:nvPr/>
          </p:nvCxnSpPr>
          <p:spPr>
            <a:xfrm>
              <a:off x="2424220" y="2408275"/>
              <a:ext cx="3221665" cy="95161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4" idx="4"/>
            </p:cNvCxnSpPr>
            <p:nvPr/>
          </p:nvCxnSpPr>
          <p:spPr>
            <a:xfrm flipV="1">
              <a:off x="2424220" y="3359889"/>
              <a:ext cx="3236221" cy="9037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133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84634" y="-85062"/>
            <a:ext cx="2740259" cy="4922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20885" y="1892595"/>
            <a:ext cx="1463749" cy="40864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664" y="1892595"/>
            <a:ext cx="1463749" cy="2945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96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9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824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91899" y="1881964"/>
            <a:ext cx="3861306" cy="509299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622552" y="-116958"/>
            <a:ext cx="3861306" cy="509299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1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824" y="0"/>
            <a:ext cx="411238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91899" y="1881964"/>
            <a:ext cx="3861306" cy="28814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622552" y="-116958"/>
            <a:ext cx="3861306" cy="48803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440824" y="3140149"/>
            <a:ext cx="2045036" cy="48803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4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43" y="0"/>
            <a:ext cx="4112381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824" y="0"/>
            <a:ext cx="4112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8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56660" y="2636874"/>
            <a:ext cx="6889897" cy="24242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5341" y="1545263"/>
            <a:ext cx="1301319" cy="414315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1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56660" y="2636874"/>
            <a:ext cx="6889897" cy="24242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5341" y="1545263"/>
            <a:ext cx="1301319" cy="414315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97" y="2094919"/>
            <a:ext cx="6386581" cy="106505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39625" y="2321736"/>
            <a:ext cx="3185398" cy="48803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49095" y="4980028"/>
            <a:ext cx="3185398" cy="48803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5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76560" y="2636874"/>
            <a:ext cx="6769997" cy="14678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5341" y="1545263"/>
            <a:ext cx="1301319" cy="414315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16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76560" y="2636874"/>
            <a:ext cx="6769997" cy="14678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13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723900"/>
            <a:ext cx="9004300" cy="539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76560" y="2636874"/>
            <a:ext cx="2740259" cy="14678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36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7694</TotalTime>
  <Words>1455</Words>
  <Application>Microsoft Macintosh PowerPoint</Application>
  <PresentationFormat>On-screen Show (4:3)</PresentationFormat>
  <Paragraphs>298</Paragraphs>
  <Slides>186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186</vt:i4>
      </vt:variant>
    </vt:vector>
  </HeadingPairs>
  <TitlesOfParts>
    <vt:vector size="190" baseType="lpstr">
      <vt:lpstr>Calibri</vt:lpstr>
      <vt:lpstr>Cambria Math</vt:lpstr>
      <vt:lpstr>Arial</vt:lpstr>
      <vt:lpstr>Office Theme</vt:lpstr>
      <vt:lpstr>A common neural basis for  contrast and motion coherence discrimination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Cortical representations of contrast and motion coherence in visual cortex</dc:title>
  <dc:creator>Dan</dc:creator>
  <cp:lastModifiedBy>Dan Birman</cp:lastModifiedBy>
  <cp:revision>155</cp:revision>
  <dcterms:created xsi:type="dcterms:W3CDTF">2017-05-13T19:13:39Z</dcterms:created>
  <dcterms:modified xsi:type="dcterms:W3CDTF">2017-05-24T21:23:30Z</dcterms:modified>
</cp:coreProperties>
</file>